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368" r:id="rId2"/>
    <p:sldId id="369" r:id="rId3"/>
    <p:sldId id="370" r:id="rId4"/>
    <p:sldId id="371" r:id="rId5"/>
    <p:sldId id="372" r:id="rId6"/>
    <p:sldId id="373" r:id="rId7"/>
    <p:sldId id="386" r:id="rId8"/>
    <p:sldId id="375" r:id="rId9"/>
    <p:sldId id="376" r:id="rId10"/>
    <p:sldId id="377" r:id="rId11"/>
    <p:sldId id="378" r:id="rId12"/>
    <p:sldId id="414" r:id="rId13"/>
    <p:sldId id="415" r:id="rId14"/>
    <p:sldId id="380" r:id="rId15"/>
    <p:sldId id="381" r:id="rId16"/>
    <p:sldId id="382" r:id="rId17"/>
    <p:sldId id="383" r:id="rId18"/>
    <p:sldId id="384" r:id="rId19"/>
    <p:sldId id="388" r:id="rId20"/>
    <p:sldId id="385" r:id="rId21"/>
    <p:sldId id="389" r:id="rId22"/>
    <p:sldId id="390" r:id="rId23"/>
    <p:sldId id="391" r:id="rId24"/>
    <p:sldId id="392" r:id="rId25"/>
    <p:sldId id="393" r:id="rId26"/>
    <p:sldId id="394" r:id="rId27"/>
    <p:sldId id="395" r:id="rId28"/>
    <p:sldId id="396" r:id="rId29"/>
    <p:sldId id="400" r:id="rId30"/>
    <p:sldId id="398" r:id="rId31"/>
    <p:sldId id="399" r:id="rId32"/>
    <p:sldId id="401" r:id="rId33"/>
    <p:sldId id="402" r:id="rId34"/>
    <p:sldId id="403" r:id="rId35"/>
    <p:sldId id="404" r:id="rId36"/>
    <p:sldId id="405" r:id="rId37"/>
    <p:sldId id="406" r:id="rId38"/>
    <p:sldId id="407" r:id="rId39"/>
    <p:sldId id="408" r:id="rId40"/>
    <p:sldId id="409" r:id="rId41"/>
    <p:sldId id="410" r:id="rId42"/>
    <p:sldId id="411" r:id="rId43"/>
    <p:sldId id="412" r:id="rId44"/>
    <p:sldId id="413" r:id="rId4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52"/>
    <a:srgbClr val="E3A856"/>
    <a:srgbClr val="00487B"/>
    <a:srgbClr val="007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1712"/>
    <p:restoredTop sz="93074" autoAdjust="0"/>
  </p:normalViewPr>
  <p:slideViewPr>
    <p:cSldViewPr snapToGrid="0">
      <p:cViewPr>
        <p:scale>
          <a:sx n="79" d="100"/>
          <a:sy n="79" d="100"/>
        </p:scale>
        <p:origin x="872" y="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/Users/alandear/Documents/Projects/Sensitive%20Sectors/Data/Colombia-Mexico/Colombia-Mexico%20FT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microsoft.com/office/2011/relationships/chartStyle" Target="style10.xml"/><Relationship Id="rId2" Type="http://schemas.microsoft.com/office/2011/relationships/chartColorStyle" Target="colors10.xml"/><Relationship Id="rId3" Type="http://schemas.openxmlformats.org/officeDocument/2006/relationships/oleObject" Target="file:////Users/alandear/Documents/Projects/Sensitive%20Sectors/Data/Canada-Israel/Result%20Detail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microsoft.com/office/2011/relationships/chartStyle" Target="style11.xml"/><Relationship Id="rId2" Type="http://schemas.microsoft.com/office/2011/relationships/chartColorStyle" Target="colors11.xml"/><Relationship Id="rId3" Type="http://schemas.openxmlformats.org/officeDocument/2006/relationships/oleObject" Target="file:////Users/alandear/Documents/Projects/Sensitive%20Sectors/Data/Canada-Israel/Result%20Detail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file:////Users/alandear/Documents/Projects/Sensitive%20Sectors/Data/Colombia-Mexico/Colombia-Mexico%20F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oleObject" Target="file:////Users/alandear/Documents/Projects/Sensitive%20Sectors/Data/Colombia-Mexico/Colombia-Mexico%20F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oleObject" Target="file:////Users/alandear/Documents/Projects/Sensitive%20Sectors/Data/Canada-Israel/Result%20Detail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microsoft.com/office/2011/relationships/chartStyle" Target="style5.xml"/><Relationship Id="rId2" Type="http://schemas.microsoft.com/office/2011/relationships/chartColorStyle" Target="colors5.xml"/><Relationship Id="rId3" Type="http://schemas.openxmlformats.org/officeDocument/2006/relationships/oleObject" Target="file:////Users/alandear/Documents/Projects/Sensitive%20Sectors/Data/Canada-Israel/Result%20Detail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microsoft.com/office/2011/relationships/chartStyle" Target="style6.xml"/><Relationship Id="rId2" Type="http://schemas.microsoft.com/office/2011/relationships/chartColorStyle" Target="colors6.xml"/><Relationship Id="rId3" Type="http://schemas.openxmlformats.org/officeDocument/2006/relationships/oleObject" Target="file:////Users/alandear/Documents/Projects/Sensitive%20Sectors/Data/Canada-Israel/Result%20Detail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microsoft.com/office/2011/relationships/chartStyle" Target="style7.xml"/><Relationship Id="rId2" Type="http://schemas.microsoft.com/office/2011/relationships/chartColorStyle" Target="colors7.xml"/><Relationship Id="rId3" Type="http://schemas.openxmlformats.org/officeDocument/2006/relationships/oleObject" Target="file:////Users/alandear/Documents/Projects/Sensitive%20Sectors/Data/Canada-Israel/Result%20Detail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microsoft.com/office/2011/relationships/chartStyle" Target="style8.xml"/><Relationship Id="rId2" Type="http://schemas.microsoft.com/office/2011/relationships/chartColorStyle" Target="colors8.xml"/><Relationship Id="rId3" Type="http://schemas.openxmlformats.org/officeDocument/2006/relationships/oleObject" Target="file:////Users/alandear/Documents/Projects/Sensitive%20Sectors/Data/Canada-Israel/Result%20Detail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microsoft.com/office/2011/relationships/chartStyle" Target="style9.xml"/><Relationship Id="rId2" Type="http://schemas.microsoft.com/office/2011/relationships/chartColorStyle" Target="colors9.xml"/><Relationship Id="rId3" Type="http://schemas.openxmlformats.org/officeDocument/2006/relationships/oleObject" Target="file:////Users/alandear/Documents/Projects/Sensitive%20Sectors/Data/Canada-Israel/Result%20Detail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AvAll!$B$5</c:f>
              <c:strCache>
                <c:ptCount val="1"/>
                <c:pt idx="0">
                  <c:v>Colombia from Mexico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numRef>
              <c:f>AvAll!$A$6:$A$32</c:f>
              <c:numCache>
                <c:formatCode>General</c:formatCode>
                <c:ptCount val="27"/>
                <c:pt idx="0">
                  <c:v>1988.0</c:v>
                </c:pt>
                <c:pt idx="1">
                  <c:v>1989.0</c:v>
                </c:pt>
                <c:pt idx="2">
                  <c:v>1990.0</c:v>
                </c:pt>
                <c:pt idx="3">
                  <c:v>1991.0</c:v>
                </c:pt>
                <c:pt idx="4">
                  <c:v>1992.0</c:v>
                </c:pt>
                <c:pt idx="5">
                  <c:v>1993.0</c:v>
                </c:pt>
                <c:pt idx="6">
                  <c:v>1994.0</c:v>
                </c:pt>
                <c:pt idx="7">
                  <c:v>1995.0</c:v>
                </c:pt>
                <c:pt idx="8">
                  <c:v>1996.0</c:v>
                </c:pt>
                <c:pt idx="9">
                  <c:v>1997.0</c:v>
                </c:pt>
                <c:pt idx="10">
                  <c:v>1998.0</c:v>
                </c:pt>
                <c:pt idx="11">
                  <c:v>1999.0</c:v>
                </c:pt>
                <c:pt idx="12">
                  <c:v>2000.0</c:v>
                </c:pt>
                <c:pt idx="13">
                  <c:v>2001.0</c:v>
                </c:pt>
                <c:pt idx="14">
                  <c:v>2002.0</c:v>
                </c:pt>
                <c:pt idx="15">
                  <c:v>2003.0</c:v>
                </c:pt>
                <c:pt idx="16">
                  <c:v>2004.0</c:v>
                </c:pt>
                <c:pt idx="17">
                  <c:v>2005.0</c:v>
                </c:pt>
                <c:pt idx="18">
                  <c:v>2006.0</c:v>
                </c:pt>
                <c:pt idx="19">
                  <c:v>2007.0</c:v>
                </c:pt>
                <c:pt idx="20">
                  <c:v>2008.0</c:v>
                </c:pt>
                <c:pt idx="21">
                  <c:v>2009.0</c:v>
                </c:pt>
                <c:pt idx="22">
                  <c:v>2010.0</c:v>
                </c:pt>
                <c:pt idx="23">
                  <c:v>2011.0</c:v>
                </c:pt>
                <c:pt idx="24">
                  <c:v>2012.0</c:v>
                </c:pt>
                <c:pt idx="25">
                  <c:v>2013.0</c:v>
                </c:pt>
                <c:pt idx="26">
                  <c:v>2014.0</c:v>
                </c:pt>
              </c:numCache>
            </c:numRef>
          </c:cat>
          <c:val>
            <c:numRef>
              <c:f>AvAll!$B$6:$B$32</c:f>
              <c:numCache>
                <c:formatCode>General</c:formatCode>
                <c:ptCount val="27"/>
                <c:pt idx="3">
                  <c:v>4.94</c:v>
                </c:pt>
                <c:pt idx="4">
                  <c:v>10.38</c:v>
                </c:pt>
                <c:pt idx="6">
                  <c:v>11.13</c:v>
                </c:pt>
                <c:pt idx="7">
                  <c:v>9.49</c:v>
                </c:pt>
                <c:pt idx="8">
                  <c:v>11.7</c:v>
                </c:pt>
                <c:pt idx="9">
                  <c:v>11.4</c:v>
                </c:pt>
                <c:pt idx="10">
                  <c:v>11.63</c:v>
                </c:pt>
                <c:pt idx="11">
                  <c:v>11.83</c:v>
                </c:pt>
                <c:pt idx="12">
                  <c:v>11.61</c:v>
                </c:pt>
                <c:pt idx="13">
                  <c:v>11.4</c:v>
                </c:pt>
                <c:pt idx="14">
                  <c:v>11.7</c:v>
                </c:pt>
                <c:pt idx="15">
                  <c:v>11.62</c:v>
                </c:pt>
                <c:pt idx="16">
                  <c:v>1.02</c:v>
                </c:pt>
                <c:pt idx="17">
                  <c:v>1.21</c:v>
                </c:pt>
                <c:pt idx="18">
                  <c:v>10.29</c:v>
                </c:pt>
                <c:pt idx="19">
                  <c:v>0.89</c:v>
                </c:pt>
                <c:pt idx="20">
                  <c:v>1.19</c:v>
                </c:pt>
                <c:pt idx="21">
                  <c:v>1.12</c:v>
                </c:pt>
                <c:pt idx="22">
                  <c:v>0.95</c:v>
                </c:pt>
                <c:pt idx="23">
                  <c:v>0.74</c:v>
                </c:pt>
                <c:pt idx="24">
                  <c:v>0.61</c:v>
                </c:pt>
                <c:pt idx="25">
                  <c:v>0.59</c:v>
                </c:pt>
                <c:pt idx="26">
                  <c:v>0.54</c:v>
                </c:pt>
              </c:numCache>
            </c:numRef>
          </c:val>
        </c:ser>
        <c:ser>
          <c:idx val="1"/>
          <c:order val="1"/>
          <c:tx>
            <c:strRef>
              <c:f>AvAll!$C$5</c:f>
              <c:strCache>
                <c:ptCount val="1"/>
                <c:pt idx="0">
                  <c:v>Mexico from Colombia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numRef>
              <c:f>AvAll!$A$6:$A$32</c:f>
              <c:numCache>
                <c:formatCode>General</c:formatCode>
                <c:ptCount val="27"/>
                <c:pt idx="0">
                  <c:v>1988.0</c:v>
                </c:pt>
                <c:pt idx="1">
                  <c:v>1989.0</c:v>
                </c:pt>
                <c:pt idx="2">
                  <c:v>1990.0</c:v>
                </c:pt>
                <c:pt idx="3">
                  <c:v>1991.0</c:v>
                </c:pt>
                <c:pt idx="4">
                  <c:v>1992.0</c:v>
                </c:pt>
                <c:pt idx="5">
                  <c:v>1993.0</c:v>
                </c:pt>
                <c:pt idx="6">
                  <c:v>1994.0</c:v>
                </c:pt>
                <c:pt idx="7">
                  <c:v>1995.0</c:v>
                </c:pt>
                <c:pt idx="8">
                  <c:v>1996.0</c:v>
                </c:pt>
                <c:pt idx="9">
                  <c:v>1997.0</c:v>
                </c:pt>
                <c:pt idx="10">
                  <c:v>1998.0</c:v>
                </c:pt>
                <c:pt idx="11">
                  <c:v>1999.0</c:v>
                </c:pt>
                <c:pt idx="12">
                  <c:v>2000.0</c:v>
                </c:pt>
                <c:pt idx="13">
                  <c:v>2001.0</c:v>
                </c:pt>
                <c:pt idx="14">
                  <c:v>2002.0</c:v>
                </c:pt>
                <c:pt idx="15">
                  <c:v>2003.0</c:v>
                </c:pt>
                <c:pt idx="16">
                  <c:v>2004.0</c:v>
                </c:pt>
                <c:pt idx="17">
                  <c:v>2005.0</c:v>
                </c:pt>
                <c:pt idx="18">
                  <c:v>2006.0</c:v>
                </c:pt>
                <c:pt idx="19">
                  <c:v>2007.0</c:v>
                </c:pt>
                <c:pt idx="20">
                  <c:v>2008.0</c:v>
                </c:pt>
                <c:pt idx="21">
                  <c:v>2009.0</c:v>
                </c:pt>
                <c:pt idx="22">
                  <c:v>2010.0</c:v>
                </c:pt>
                <c:pt idx="23">
                  <c:v>2011.0</c:v>
                </c:pt>
                <c:pt idx="24">
                  <c:v>2012.0</c:v>
                </c:pt>
                <c:pt idx="25">
                  <c:v>2013.0</c:v>
                </c:pt>
                <c:pt idx="26">
                  <c:v>2014.0</c:v>
                </c:pt>
              </c:numCache>
            </c:numRef>
          </c:cat>
          <c:val>
            <c:numRef>
              <c:f>AvAll!$C$6:$C$32</c:f>
              <c:numCache>
                <c:formatCode>General</c:formatCode>
                <c:ptCount val="27"/>
                <c:pt idx="3">
                  <c:v>13.75</c:v>
                </c:pt>
                <c:pt idx="7">
                  <c:v>8.56</c:v>
                </c:pt>
                <c:pt idx="8">
                  <c:v>14.1</c:v>
                </c:pt>
                <c:pt idx="9">
                  <c:v>15.1</c:v>
                </c:pt>
                <c:pt idx="10">
                  <c:v>14.86</c:v>
                </c:pt>
                <c:pt idx="11">
                  <c:v>7.67</c:v>
                </c:pt>
                <c:pt idx="12">
                  <c:v>18.39</c:v>
                </c:pt>
                <c:pt idx="13">
                  <c:v>18.54</c:v>
                </c:pt>
                <c:pt idx="14">
                  <c:v>4.26</c:v>
                </c:pt>
                <c:pt idx="15">
                  <c:v>18.67</c:v>
                </c:pt>
                <c:pt idx="16">
                  <c:v>1.45</c:v>
                </c:pt>
                <c:pt idx="17">
                  <c:v>0.98</c:v>
                </c:pt>
                <c:pt idx="18">
                  <c:v>0.32</c:v>
                </c:pt>
                <c:pt idx="19">
                  <c:v>2.05</c:v>
                </c:pt>
                <c:pt idx="20">
                  <c:v>1.76</c:v>
                </c:pt>
                <c:pt idx="21">
                  <c:v>1.99</c:v>
                </c:pt>
                <c:pt idx="22">
                  <c:v>1.55</c:v>
                </c:pt>
                <c:pt idx="23">
                  <c:v>7.55</c:v>
                </c:pt>
                <c:pt idx="24">
                  <c:v>7.33</c:v>
                </c:pt>
                <c:pt idx="25">
                  <c:v>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349858480"/>
        <c:axId val="1374186912"/>
      </c:barChart>
      <c:catAx>
        <c:axId val="134985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4186912"/>
        <c:crosses val="autoZero"/>
        <c:auto val="1"/>
        <c:lblAlgn val="ctr"/>
        <c:lblOffset val="100"/>
        <c:noMultiLvlLbl val="0"/>
      </c:catAx>
      <c:valAx>
        <c:axId val="1374186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985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0" i="0" baseline="0">
                <a:effectLst/>
              </a:rPr>
              <a:t>Minimum Percent Dutiable </a:t>
            </a:r>
            <a:endParaRPr lang="en-US" sz="2800">
              <a:effectLst/>
            </a:endParaRPr>
          </a:p>
          <a:p>
            <a:pPr>
              <a:defRPr sz="2800"/>
            </a:pPr>
            <a:r>
              <a:rPr lang="en-US" sz="2800" b="0" i="0" baseline="0">
                <a:effectLst/>
              </a:rPr>
              <a:t>by Social Spending % of GDP</a:t>
            </a:r>
            <a:endParaRPr lang="en-US" sz="28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Results!$M$3</c:f>
              <c:strCache>
                <c:ptCount val="1"/>
                <c:pt idx="0">
                  <c:v>Min%Dut</c:v>
                </c:pt>
              </c:strCache>
            </c:strRef>
          </c:tx>
          <c:spPr>
            <a:ln w="317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Results!$L$4:$L$73</c:f>
              <c:numCache>
                <c:formatCode>0.00</c:formatCode>
                <c:ptCount val="70"/>
                <c:pt idx="0">
                  <c:v>8.4</c:v>
                </c:pt>
                <c:pt idx="1">
                  <c:v>8.4</c:v>
                </c:pt>
                <c:pt idx="2">
                  <c:v>1.55104</c:v>
                </c:pt>
                <c:pt idx="3">
                  <c:v>1.55104</c:v>
                </c:pt>
                <c:pt idx="4">
                  <c:v>8.0</c:v>
                </c:pt>
                <c:pt idx="5">
                  <c:v>8.0</c:v>
                </c:pt>
                <c:pt idx="6">
                  <c:v>1.9730305</c:v>
                </c:pt>
                <c:pt idx="7">
                  <c:v>1.55104</c:v>
                </c:pt>
                <c:pt idx="9">
                  <c:v>1.101819</c:v>
                </c:pt>
                <c:pt idx="10">
                  <c:v>1.101819</c:v>
                </c:pt>
                <c:pt idx="11">
                  <c:v>1.101819</c:v>
                </c:pt>
                <c:pt idx="12">
                  <c:v>1.101819</c:v>
                </c:pt>
                <c:pt idx="13">
                  <c:v>1.101819</c:v>
                </c:pt>
                <c:pt idx="14">
                  <c:v>8.4</c:v>
                </c:pt>
                <c:pt idx="17">
                  <c:v>1.101819</c:v>
                </c:pt>
                <c:pt idx="18">
                  <c:v>8.4</c:v>
                </c:pt>
                <c:pt idx="27">
                  <c:v>1.55104</c:v>
                </c:pt>
                <c:pt idx="29">
                  <c:v>3.923205</c:v>
                </c:pt>
                <c:pt idx="30">
                  <c:v>3.923205</c:v>
                </c:pt>
                <c:pt idx="31">
                  <c:v>3.923205</c:v>
                </c:pt>
                <c:pt idx="32">
                  <c:v>3.923205</c:v>
                </c:pt>
                <c:pt idx="33">
                  <c:v>3.923205</c:v>
                </c:pt>
                <c:pt idx="47">
                  <c:v>1.55104</c:v>
                </c:pt>
                <c:pt idx="48">
                  <c:v>1.55104</c:v>
                </c:pt>
                <c:pt idx="49">
                  <c:v>1.55104</c:v>
                </c:pt>
                <c:pt idx="50">
                  <c:v>1.55104</c:v>
                </c:pt>
                <c:pt idx="51">
                  <c:v>1.55104</c:v>
                </c:pt>
                <c:pt idx="53">
                  <c:v>1.55104</c:v>
                </c:pt>
                <c:pt idx="54">
                  <c:v>0.98003995</c:v>
                </c:pt>
                <c:pt idx="55">
                  <c:v>1.101819</c:v>
                </c:pt>
                <c:pt idx="56">
                  <c:v>11.6</c:v>
                </c:pt>
                <c:pt idx="60">
                  <c:v>0.683580040931702</c:v>
                </c:pt>
                <c:pt idx="61">
                  <c:v>8.0</c:v>
                </c:pt>
                <c:pt idx="63">
                  <c:v>0.6063343</c:v>
                </c:pt>
                <c:pt idx="66">
                  <c:v>8.4</c:v>
                </c:pt>
                <c:pt idx="67">
                  <c:v>0.6063343</c:v>
                </c:pt>
                <c:pt idx="68">
                  <c:v>9.1</c:v>
                </c:pt>
              </c:numCache>
            </c:numRef>
          </c:xVal>
          <c:yVal>
            <c:numRef>
              <c:f>Results!$M$4:$M$73</c:f>
              <c:numCache>
                <c:formatCode>General</c:formatCode>
                <c:ptCount val="70"/>
                <c:pt idx="0">
                  <c:v>0.6</c:v>
                </c:pt>
                <c:pt idx="1">
                  <c:v>0.0</c:v>
                </c:pt>
                <c:pt idx="2">
                  <c:v>0.4</c:v>
                </c:pt>
                <c:pt idx="3">
                  <c:v>0.0</c:v>
                </c:pt>
                <c:pt idx="4">
                  <c:v>0.1</c:v>
                </c:pt>
                <c:pt idx="5">
                  <c:v>0.5</c:v>
                </c:pt>
                <c:pt idx="6">
                  <c:v>3.8</c:v>
                </c:pt>
                <c:pt idx="7">
                  <c:v>1.6</c:v>
                </c:pt>
                <c:pt idx="8">
                  <c:v>0.4</c:v>
                </c:pt>
                <c:pt idx="9">
                  <c:v>7.6</c:v>
                </c:pt>
                <c:pt idx="10">
                  <c:v>16.3</c:v>
                </c:pt>
                <c:pt idx="11">
                  <c:v>15.2</c:v>
                </c:pt>
                <c:pt idx="12">
                  <c:v>12.8</c:v>
                </c:pt>
                <c:pt idx="13">
                  <c:v>8.5</c:v>
                </c:pt>
                <c:pt idx="14">
                  <c:v>11.3</c:v>
                </c:pt>
                <c:pt idx="15">
                  <c:v>3.9</c:v>
                </c:pt>
                <c:pt idx="16">
                  <c:v>5.6</c:v>
                </c:pt>
                <c:pt idx="17">
                  <c:v>10.9</c:v>
                </c:pt>
                <c:pt idx="18">
                  <c:v>0.0</c:v>
                </c:pt>
                <c:pt idx="19">
                  <c:v>79.1</c:v>
                </c:pt>
                <c:pt idx="20">
                  <c:v>10.4</c:v>
                </c:pt>
                <c:pt idx="21">
                  <c:v>23.3</c:v>
                </c:pt>
                <c:pt idx="22">
                  <c:v>31.4</c:v>
                </c:pt>
                <c:pt idx="23">
                  <c:v>25.6</c:v>
                </c:pt>
                <c:pt idx="24">
                  <c:v>28.6</c:v>
                </c:pt>
                <c:pt idx="25">
                  <c:v>18.2</c:v>
                </c:pt>
                <c:pt idx="26">
                  <c:v>1.2</c:v>
                </c:pt>
                <c:pt idx="27">
                  <c:v>0.2</c:v>
                </c:pt>
                <c:pt idx="28">
                  <c:v>9.3</c:v>
                </c:pt>
                <c:pt idx="29">
                  <c:v>3.1</c:v>
                </c:pt>
                <c:pt idx="30">
                  <c:v>4.6</c:v>
                </c:pt>
                <c:pt idx="31">
                  <c:v>3.8</c:v>
                </c:pt>
                <c:pt idx="32">
                  <c:v>5.6</c:v>
                </c:pt>
                <c:pt idx="33">
                  <c:v>4.5</c:v>
                </c:pt>
                <c:pt idx="34">
                  <c:v>0.4</c:v>
                </c:pt>
                <c:pt idx="35">
                  <c:v>12.6</c:v>
                </c:pt>
                <c:pt idx="36">
                  <c:v>15.9</c:v>
                </c:pt>
                <c:pt idx="37">
                  <c:v>8.9</c:v>
                </c:pt>
                <c:pt idx="38">
                  <c:v>12.1</c:v>
                </c:pt>
                <c:pt idx="39">
                  <c:v>11.5</c:v>
                </c:pt>
                <c:pt idx="40">
                  <c:v>2.7</c:v>
                </c:pt>
                <c:pt idx="41">
                  <c:v>3.8</c:v>
                </c:pt>
                <c:pt idx="42">
                  <c:v>3.6</c:v>
                </c:pt>
                <c:pt idx="43">
                  <c:v>3.0</c:v>
                </c:pt>
                <c:pt idx="44">
                  <c:v>3.0</c:v>
                </c:pt>
                <c:pt idx="45">
                  <c:v>4.3</c:v>
                </c:pt>
                <c:pt idx="46">
                  <c:v>2.7</c:v>
                </c:pt>
                <c:pt idx="47">
                  <c:v>3.8</c:v>
                </c:pt>
                <c:pt idx="48">
                  <c:v>3.6</c:v>
                </c:pt>
                <c:pt idx="49">
                  <c:v>3.0</c:v>
                </c:pt>
                <c:pt idx="50">
                  <c:v>3.0</c:v>
                </c:pt>
                <c:pt idx="51">
                  <c:v>4.3</c:v>
                </c:pt>
                <c:pt idx="52">
                  <c:v>5.1</c:v>
                </c:pt>
                <c:pt idx="53">
                  <c:v>2.2</c:v>
                </c:pt>
                <c:pt idx="54">
                  <c:v>21.1</c:v>
                </c:pt>
                <c:pt idx="55">
                  <c:v>5.0</c:v>
                </c:pt>
                <c:pt idx="56">
                  <c:v>0.0</c:v>
                </c:pt>
                <c:pt idx="57">
                  <c:v>0.0</c:v>
                </c:pt>
                <c:pt idx="58">
                  <c:v>20.7</c:v>
                </c:pt>
                <c:pt idx="59">
                  <c:v>28.0</c:v>
                </c:pt>
                <c:pt idx="60">
                  <c:v>2.0</c:v>
                </c:pt>
                <c:pt idx="61">
                  <c:v>0.9</c:v>
                </c:pt>
                <c:pt idx="62">
                  <c:v>41.5</c:v>
                </c:pt>
                <c:pt idx="63">
                  <c:v>6.8</c:v>
                </c:pt>
                <c:pt idx="64">
                  <c:v>69.6</c:v>
                </c:pt>
                <c:pt idx="65">
                  <c:v>2.5</c:v>
                </c:pt>
                <c:pt idx="66">
                  <c:v>3.3</c:v>
                </c:pt>
                <c:pt idx="67">
                  <c:v>27.7</c:v>
                </c:pt>
                <c:pt idx="68">
                  <c:v>25.5</c:v>
                </c:pt>
                <c:pt idx="69">
                  <c:v>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47714096"/>
        <c:axId val="1347680240"/>
      </c:scatterChart>
      <c:valAx>
        <c:axId val="13477140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7680240"/>
        <c:crosses val="autoZero"/>
        <c:crossBetween val="midCat"/>
      </c:valAx>
      <c:valAx>
        <c:axId val="1347680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77140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baseline="0">
                <a:effectLst/>
              </a:rPr>
              <a:t>Pre to Post Change in Maximum % Tariff </a:t>
            </a:r>
            <a:endParaRPr lang="en-US" sz="2400">
              <a:effectLst/>
            </a:endParaRPr>
          </a:p>
          <a:p>
            <a:pPr>
              <a:defRPr sz="2400"/>
            </a:pPr>
            <a:r>
              <a:rPr lang="en-US" sz="2400" b="0" i="0" baseline="0">
                <a:effectLst/>
              </a:rPr>
              <a:t>by </a:t>
            </a:r>
            <a:r>
              <a:rPr lang="en-US" sz="2400" b="0" i="0" u="none" strike="noStrike" baseline="0">
                <a:effectLst/>
              </a:rPr>
              <a:t>Social Spending % of GDP</a:t>
            </a:r>
            <a:r>
              <a:rPr lang="en-US" sz="2400" b="0" i="0" u="none" strike="noStrike" baseline="0"/>
              <a:t> </a:t>
            </a:r>
            <a:endParaRPr lang="en-US" sz="2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Results!$N$3</c:f>
              <c:strCache>
                <c:ptCount val="1"/>
                <c:pt idx="0">
                  <c:v>Pre-PostChg</c:v>
                </c:pt>
              </c:strCache>
            </c:strRef>
          </c:tx>
          <c:spPr>
            <a:ln w="317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Results!$L$4:$L$73</c:f>
              <c:numCache>
                <c:formatCode>0.00</c:formatCode>
                <c:ptCount val="70"/>
                <c:pt idx="0">
                  <c:v>8.4</c:v>
                </c:pt>
                <c:pt idx="1">
                  <c:v>8.4</c:v>
                </c:pt>
                <c:pt idx="2">
                  <c:v>1.55104</c:v>
                </c:pt>
                <c:pt idx="3">
                  <c:v>1.55104</c:v>
                </c:pt>
                <c:pt idx="4">
                  <c:v>8.0</c:v>
                </c:pt>
                <c:pt idx="5">
                  <c:v>8.0</c:v>
                </c:pt>
                <c:pt idx="6">
                  <c:v>1.9730305</c:v>
                </c:pt>
                <c:pt idx="7">
                  <c:v>1.55104</c:v>
                </c:pt>
                <c:pt idx="9">
                  <c:v>1.101819</c:v>
                </c:pt>
                <c:pt idx="10">
                  <c:v>1.101819</c:v>
                </c:pt>
                <c:pt idx="11">
                  <c:v>1.101819</c:v>
                </c:pt>
                <c:pt idx="12">
                  <c:v>1.101819</c:v>
                </c:pt>
                <c:pt idx="13">
                  <c:v>1.101819</c:v>
                </c:pt>
                <c:pt idx="14">
                  <c:v>8.4</c:v>
                </c:pt>
                <c:pt idx="17">
                  <c:v>1.101819</c:v>
                </c:pt>
                <c:pt idx="18">
                  <c:v>8.4</c:v>
                </c:pt>
                <c:pt idx="27">
                  <c:v>1.55104</c:v>
                </c:pt>
                <c:pt idx="29">
                  <c:v>3.923205</c:v>
                </c:pt>
                <c:pt idx="30">
                  <c:v>3.923205</c:v>
                </c:pt>
                <c:pt idx="31">
                  <c:v>3.923205</c:v>
                </c:pt>
                <c:pt idx="32">
                  <c:v>3.923205</c:v>
                </c:pt>
                <c:pt idx="33">
                  <c:v>3.923205</c:v>
                </c:pt>
                <c:pt idx="47">
                  <c:v>1.55104</c:v>
                </c:pt>
                <c:pt idx="48">
                  <c:v>1.55104</c:v>
                </c:pt>
                <c:pt idx="49">
                  <c:v>1.55104</c:v>
                </c:pt>
                <c:pt idx="50">
                  <c:v>1.55104</c:v>
                </c:pt>
                <c:pt idx="51">
                  <c:v>1.55104</c:v>
                </c:pt>
                <c:pt idx="53">
                  <c:v>1.55104</c:v>
                </c:pt>
                <c:pt idx="54">
                  <c:v>0.98003995</c:v>
                </c:pt>
                <c:pt idx="55">
                  <c:v>1.101819</c:v>
                </c:pt>
                <c:pt idx="56">
                  <c:v>11.6</c:v>
                </c:pt>
                <c:pt idx="60">
                  <c:v>0.683580040931702</c:v>
                </c:pt>
                <c:pt idx="61">
                  <c:v>8.0</c:v>
                </c:pt>
                <c:pt idx="63">
                  <c:v>0.6063343</c:v>
                </c:pt>
                <c:pt idx="66">
                  <c:v>8.4</c:v>
                </c:pt>
                <c:pt idx="67">
                  <c:v>0.6063343</c:v>
                </c:pt>
                <c:pt idx="68">
                  <c:v>9.1</c:v>
                </c:pt>
              </c:numCache>
            </c:numRef>
          </c:xVal>
          <c:yVal>
            <c:numRef>
              <c:f>Results!$N$4:$N$73</c:f>
              <c:numCache>
                <c:formatCode>General</c:formatCode>
                <c:ptCount val="70"/>
                <c:pt idx="0">
                  <c:v>122.4</c:v>
                </c:pt>
                <c:pt idx="1">
                  <c:v>186.0</c:v>
                </c:pt>
                <c:pt idx="2">
                  <c:v>23.6</c:v>
                </c:pt>
                <c:pt idx="3">
                  <c:v>14.6</c:v>
                </c:pt>
                <c:pt idx="4">
                  <c:v>40.8</c:v>
                </c:pt>
                <c:pt idx="5">
                  <c:v>17.5</c:v>
                </c:pt>
                <c:pt idx="6">
                  <c:v>2.5</c:v>
                </c:pt>
                <c:pt idx="7">
                  <c:v>0.6</c:v>
                </c:pt>
                <c:pt idx="8">
                  <c:v>23.0</c:v>
                </c:pt>
                <c:pt idx="9">
                  <c:v>0.0</c:v>
                </c:pt>
                <c:pt idx="10">
                  <c:v>33.4</c:v>
                </c:pt>
                <c:pt idx="11">
                  <c:v>32.1</c:v>
                </c:pt>
                <c:pt idx="12">
                  <c:v>32.2</c:v>
                </c:pt>
                <c:pt idx="13">
                  <c:v>25.9</c:v>
                </c:pt>
                <c:pt idx="14">
                  <c:v>49.1</c:v>
                </c:pt>
                <c:pt idx="15">
                  <c:v>6.0</c:v>
                </c:pt>
                <c:pt idx="16">
                  <c:v>6.0</c:v>
                </c:pt>
                <c:pt idx="17">
                  <c:v>20.8</c:v>
                </c:pt>
                <c:pt idx="18">
                  <c:v>181.6</c:v>
                </c:pt>
                <c:pt idx="19">
                  <c:v>-4.5</c:v>
                </c:pt>
                <c:pt idx="20">
                  <c:v>4.0</c:v>
                </c:pt>
                <c:pt idx="21">
                  <c:v>0.0</c:v>
                </c:pt>
                <c:pt idx="22">
                  <c:v>-9.6</c:v>
                </c:pt>
                <c:pt idx="23">
                  <c:v>-4.1</c:v>
                </c:pt>
                <c:pt idx="24">
                  <c:v>-2.0</c:v>
                </c:pt>
                <c:pt idx="25">
                  <c:v>4.1</c:v>
                </c:pt>
                <c:pt idx="26">
                  <c:v>-4.0</c:v>
                </c:pt>
                <c:pt idx="27">
                  <c:v>17.5</c:v>
                </c:pt>
                <c:pt idx="28">
                  <c:v>7.0</c:v>
                </c:pt>
                <c:pt idx="29">
                  <c:v>-5.3</c:v>
                </c:pt>
                <c:pt idx="30">
                  <c:v>-6.1</c:v>
                </c:pt>
                <c:pt idx="31">
                  <c:v>-7.5</c:v>
                </c:pt>
                <c:pt idx="32">
                  <c:v>-7.6</c:v>
                </c:pt>
                <c:pt idx="33">
                  <c:v>-5.5</c:v>
                </c:pt>
                <c:pt idx="34">
                  <c:v>3.8</c:v>
                </c:pt>
                <c:pt idx="35">
                  <c:v>1.8</c:v>
                </c:pt>
                <c:pt idx="36">
                  <c:v>-15.0</c:v>
                </c:pt>
                <c:pt idx="37">
                  <c:v>-17.5</c:v>
                </c:pt>
                <c:pt idx="38">
                  <c:v>-20.0</c:v>
                </c:pt>
                <c:pt idx="39">
                  <c:v>-14.8</c:v>
                </c:pt>
                <c:pt idx="40">
                  <c:v>8.0</c:v>
                </c:pt>
                <c:pt idx="41">
                  <c:v>8.5</c:v>
                </c:pt>
                <c:pt idx="42">
                  <c:v>9.0</c:v>
                </c:pt>
                <c:pt idx="43">
                  <c:v>8.0</c:v>
                </c:pt>
                <c:pt idx="44">
                  <c:v>7.4</c:v>
                </c:pt>
                <c:pt idx="45">
                  <c:v>9.4</c:v>
                </c:pt>
                <c:pt idx="46">
                  <c:v>8.0</c:v>
                </c:pt>
                <c:pt idx="47">
                  <c:v>8.5</c:v>
                </c:pt>
                <c:pt idx="48">
                  <c:v>9.0</c:v>
                </c:pt>
                <c:pt idx="49">
                  <c:v>8.0</c:v>
                </c:pt>
                <c:pt idx="50">
                  <c:v>7.4</c:v>
                </c:pt>
                <c:pt idx="51">
                  <c:v>9.4</c:v>
                </c:pt>
                <c:pt idx="52">
                  <c:v>5.4</c:v>
                </c:pt>
                <c:pt idx="53">
                  <c:v>-0.1</c:v>
                </c:pt>
                <c:pt idx="54">
                  <c:v>0.0</c:v>
                </c:pt>
                <c:pt idx="55">
                  <c:v>30.9</c:v>
                </c:pt>
                <c:pt idx="56">
                  <c:v>290.6</c:v>
                </c:pt>
                <c:pt idx="57">
                  <c:v>-332.8</c:v>
                </c:pt>
                <c:pt idx="58">
                  <c:v>-23.3</c:v>
                </c:pt>
                <c:pt idx="59">
                  <c:v>-2.8</c:v>
                </c:pt>
                <c:pt idx="60">
                  <c:v>-2.4</c:v>
                </c:pt>
                <c:pt idx="61">
                  <c:v>71.1</c:v>
                </c:pt>
                <c:pt idx="62">
                  <c:v>-4.6</c:v>
                </c:pt>
                <c:pt idx="63">
                  <c:v>-2.4</c:v>
                </c:pt>
                <c:pt idx="64">
                  <c:v>-4.5</c:v>
                </c:pt>
                <c:pt idx="65">
                  <c:v>-3.9</c:v>
                </c:pt>
                <c:pt idx="66">
                  <c:v>-1.7</c:v>
                </c:pt>
                <c:pt idx="67">
                  <c:v>-2.5</c:v>
                </c:pt>
                <c:pt idx="68">
                  <c:v>27.9</c:v>
                </c:pt>
                <c:pt idx="69">
                  <c:v>-220.2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56316176"/>
        <c:axId val="1367710592"/>
      </c:scatterChart>
      <c:valAx>
        <c:axId val="12563161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7710592"/>
        <c:crosses val="autoZero"/>
        <c:crossBetween val="midCat"/>
      </c:valAx>
      <c:valAx>
        <c:axId val="1367710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63161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'%Dutiable'!$B$5</c:f>
              <c:strCache>
                <c:ptCount val="1"/>
                <c:pt idx="0">
                  <c:v>Colombia from Mexico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numRef>
              <c:f>'%Dutiable'!$A$6:$A$32</c:f>
              <c:numCache>
                <c:formatCode>General</c:formatCode>
                <c:ptCount val="27"/>
                <c:pt idx="0">
                  <c:v>1988.0</c:v>
                </c:pt>
                <c:pt idx="1">
                  <c:v>1989.0</c:v>
                </c:pt>
                <c:pt idx="2">
                  <c:v>1990.0</c:v>
                </c:pt>
                <c:pt idx="3">
                  <c:v>1991.0</c:v>
                </c:pt>
                <c:pt idx="4">
                  <c:v>1992.0</c:v>
                </c:pt>
                <c:pt idx="5">
                  <c:v>1993.0</c:v>
                </c:pt>
                <c:pt idx="6">
                  <c:v>1994.0</c:v>
                </c:pt>
                <c:pt idx="7">
                  <c:v>1995.0</c:v>
                </c:pt>
                <c:pt idx="8">
                  <c:v>1996.0</c:v>
                </c:pt>
                <c:pt idx="9">
                  <c:v>1997.0</c:v>
                </c:pt>
                <c:pt idx="10">
                  <c:v>1998.0</c:v>
                </c:pt>
                <c:pt idx="11">
                  <c:v>1999.0</c:v>
                </c:pt>
                <c:pt idx="12">
                  <c:v>2000.0</c:v>
                </c:pt>
                <c:pt idx="13">
                  <c:v>2001.0</c:v>
                </c:pt>
                <c:pt idx="14">
                  <c:v>2002.0</c:v>
                </c:pt>
                <c:pt idx="15">
                  <c:v>2003.0</c:v>
                </c:pt>
                <c:pt idx="16">
                  <c:v>2004.0</c:v>
                </c:pt>
                <c:pt idx="17">
                  <c:v>2005.0</c:v>
                </c:pt>
                <c:pt idx="18">
                  <c:v>2006.0</c:v>
                </c:pt>
                <c:pt idx="19">
                  <c:v>2007.0</c:v>
                </c:pt>
                <c:pt idx="20">
                  <c:v>2008.0</c:v>
                </c:pt>
                <c:pt idx="21">
                  <c:v>2009.0</c:v>
                </c:pt>
                <c:pt idx="22">
                  <c:v>2010.0</c:v>
                </c:pt>
                <c:pt idx="23">
                  <c:v>2011.0</c:v>
                </c:pt>
                <c:pt idx="24">
                  <c:v>2012.0</c:v>
                </c:pt>
                <c:pt idx="25">
                  <c:v>2013.0</c:v>
                </c:pt>
                <c:pt idx="26">
                  <c:v>2014.0</c:v>
                </c:pt>
              </c:numCache>
            </c:numRef>
          </c:cat>
          <c:val>
            <c:numRef>
              <c:f>'%Dutiable'!$B$6:$B$32</c:f>
              <c:numCache>
                <c:formatCode>General</c:formatCode>
                <c:ptCount val="27"/>
                <c:pt idx="3">
                  <c:v>55.6</c:v>
                </c:pt>
                <c:pt idx="4">
                  <c:v>99.3</c:v>
                </c:pt>
                <c:pt idx="6">
                  <c:v>97.7</c:v>
                </c:pt>
                <c:pt idx="7">
                  <c:v>95.3</c:v>
                </c:pt>
                <c:pt idx="8">
                  <c:v>94.2</c:v>
                </c:pt>
                <c:pt idx="9">
                  <c:v>94.4</c:v>
                </c:pt>
                <c:pt idx="10">
                  <c:v>95.7</c:v>
                </c:pt>
                <c:pt idx="11">
                  <c:v>93.9</c:v>
                </c:pt>
                <c:pt idx="12">
                  <c:v>94.0</c:v>
                </c:pt>
                <c:pt idx="13">
                  <c:v>94.5</c:v>
                </c:pt>
                <c:pt idx="14">
                  <c:v>95.5</c:v>
                </c:pt>
                <c:pt idx="15">
                  <c:v>94.5</c:v>
                </c:pt>
                <c:pt idx="16">
                  <c:v>7.1</c:v>
                </c:pt>
                <c:pt idx="17">
                  <c:v>10.8</c:v>
                </c:pt>
                <c:pt idx="18">
                  <c:v>93.9</c:v>
                </c:pt>
                <c:pt idx="19">
                  <c:v>5.9</c:v>
                </c:pt>
                <c:pt idx="20">
                  <c:v>7.2</c:v>
                </c:pt>
                <c:pt idx="21">
                  <c:v>7.3</c:v>
                </c:pt>
                <c:pt idx="22">
                  <c:v>6.1</c:v>
                </c:pt>
                <c:pt idx="23">
                  <c:v>6.2</c:v>
                </c:pt>
                <c:pt idx="24">
                  <c:v>4.2</c:v>
                </c:pt>
                <c:pt idx="25">
                  <c:v>4.3</c:v>
                </c:pt>
                <c:pt idx="26">
                  <c:v>3.8</c:v>
                </c:pt>
              </c:numCache>
            </c:numRef>
          </c:val>
        </c:ser>
        <c:ser>
          <c:idx val="1"/>
          <c:order val="1"/>
          <c:tx>
            <c:strRef>
              <c:f>'%Dutiable'!$C$5</c:f>
              <c:strCache>
                <c:ptCount val="1"/>
                <c:pt idx="0">
                  <c:v>Mexico from Colombia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numRef>
              <c:f>'%Dutiable'!$A$6:$A$32</c:f>
              <c:numCache>
                <c:formatCode>General</c:formatCode>
                <c:ptCount val="27"/>
                <c:pt idx="0">
                  <c:v>1988.0</c:v>
                </c:pt>
                <c:pt idx="1">
                  <c:v>1989.0</c:v>
                </c:pt>
                <c:pt idx="2">
                  <c:v>1990.0</c:v>
                </c:pt>
                <c:pt idx="3">
                  <c:v>1991.0</c:v>
                </c:pt>
                <c:pt idx="4">
                  <c:v>1992.0</c:v>
                </c:pt>
                <c:pt idx="5">
                  <c:v>1993.0</c:v>
                </c:pt>
                <c:pt idx="6">
                  <c:v>1994.0</c:v>
                </c:pt>
                <c:pt idx="7">
                  <c:v>1995.0</c:v>
                </c:pt>
                <c:pt idx="8">
                  <c:v>1996.0</c:v>
                </c:pt>
                <c:pt idx="9">
                  <c:v>1997.0</c:v>
                </c:pt>
                <c:pt idx="10">
                  <c:v>1998.0</c:v>
                </c:pt>
                <c:pt idx="11">
                  <c:v>1999.0</c:v>
                </c:pt>
                <c:pt idx="12">
                  <c:v>2000.0</c:v>
                </c:pt>
                <c:pt idx="13">
                  <c:v>2001.0</c:v>
                </c:pt>
                <c:pt idx="14">
                  <c:v>2002.0</c:v>
                </c:pt>
                <c:pt idx="15">
                  <c:v>2003.0</c:v>
                </c:pt>
                <c:pt idx="16">
                  <c:v>2004.0</c:v>
                </c:pt>
                <c:pt idx="17">
                  <c:v>2005.0</c:v>
                </c:pt>
                <c:pt idx="18">
                  <c:v>2006.0</c:v>
                </c:pt>
                <c:pt idx="19">
                  <c:v>2007.0</c:v>
                </c:pt>
                <c:pt idx="20">
                  <c:v>2008.0</c:v>
                </c:pt>
                <c:pt idx="21">
                  <c:v>2009.0</c:v>
                </c:pt>
                <c:pt idx="22">
                  <c:v>2010.0</c:v>
                </c:pt>
                <c:pt idx="23">
                  <c:v>2011.0</c:v>
                </c:pt>
                <c:pt idx="24">
                  <c:v>2012.0</c:v>
                </c:pt>
                <c:pt idx="25">
                  <c:v>2013.0</c:v>
                </c:pt>
                <c:pt idx="26">
                  <c:v>2014.0</c:v>
                </c:pt>
              </c:numCache>
            </c:numRef>
          </c:cat>
          <c:val>
            <c:numRef>
              <c:f>'%Dutiable'!$C$6:$C$32</c:f>
              <c:numCache>
                <c:formatCode>General</c:formatCode>
                <c:ptCount val="27"/>
                <c:pt idx="3">
                  <c:v>94.2</c:v>
                </c:pt>
                <c:pt idx="7">
                  <c:v>75.0</c:v>
                </c:pt>
                <c:pt idx="8">
                  <c:v>84.4</c:v>
                </c:pt>
                <c:pt idx="9">
                  <c:v>87.7</c:v>
                </c:pt>
                <c:pt idx="10">
                  <c:v>84.8</c:v>
                </c:pt>
                <c:pt idx="11">
                  <c:v>41.4</c:v>
                </c:pt>
                <c:pt idx="12">
                  <c:v>91.2</c:v>
                </c:pt>
                <c:pt idx="13">
                  <c:v>91.2</c:v>
                </c:pt>
                <c:pt idx="14">
                  <c:v>76.9</c:v>
                </c:pt>
                <c:pt idx="15">
                  <c:v>91.2</c:v>
                </c:pt>
                <c:pt idx="16">
                  <c:v>3.8</c:v>
                </c:pt>
                <c:pt idx="17">
                  <c:v>5.4</c:v>
                </c:pt>
                <c:pt idx="18">
                  <c:v>1.6</c:v>
                </c:pt>
                <c:pt idx="19">
                  <c:v>8.5</c:v>
                </c:pt>
                <c:pt idx="20">
                  <c:v>5.3</c:v>
                </c:pt>
                <c:pt idx="21">
                  <c:v>6.2</c:v>
                </c:pt>
                <c:pt idx="22">
                  <c:v>4.9</c:v>
                </c:pt>
                <c:pt idx="23">
                  <c:v>36.8</c:v>
                </c:pt>
                <c:pt idx="24">
                  <c:v>38.4</c:v>
                </c:pt>
                <c:pt idx="25">
                  <c:v>38.7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371940064"/>
        <c:axId val="1371974880"/>
      </c:barChart>
      <c:catAx>
        <c:axId val="1371940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1974880"/>
        <c:crosses val="autoZero"/>
        <c:auto val="1"/>
        <c:lblAlgn val="ctr"/>
        <c:lblOffset val="100"/>
        <c:noMultiLvlLbl val="0"/>
      </c:catAx>
      <c:valAx>
        <c:axId val="1371974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1940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AvPositive!$B$5</c:f>
              <c:strCache>
                <c:ptCount val="1"/>
                <c:pt idx="0">
                  <c:v>Colombia from Mexico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numRef>
              <c:f>AvPositive!$A$6:$A$32</c:f>
              <c:numCache>
                <c:formatCode>General</c:formatCode>
                <c:ptCount val="27"/>
                <c:pt idx="0">
                  <c:v>1988.0</c:v>
                </c:pt>
                <c:pt idx="1">
                  <c:v>1989.0</c:v>
                </c:pt>
                <c:pt idx="2">
                  <c:v>1990.0</c:v>
                </c:pt>
                <c:pt idx="3">
                  <c:v>1991.0</c:v>
                </c:pt>
                <c:pt idx="4">
                  <c:v>1992.0</c:v>
                </c:pt>
                <c:pt idx="5">
                  <c:v>1993.0</c:v>
                </c:pt>
                <c:pt idx="6">
                  <c:v>1994.0</c:v>
                </c:pt>
                <c:pt idx="7">
                  <c:v>1995.0</c:v>
                </c:pt>
                <c:pt idx="8">
                  <c:v>1996.0</c:v>
                </c:pt>
                <c:pt idx="9">
                  <c:v>1997.0</c:v>
                </c:pt>
                <c:pt idx="10">
                  <c:v>1998.0</c:v>
                </c:pt>
                <c:pt idx="11">
                  <c:v>1999.0</c:v>
                </c:pt>
                <c:pt idx="12">
                  <c:v>2000.0</c:v>
                </c:pt>
                <c:pt idx="13">
                  <c:v>2001.0</c:v>
                </c:pt>
                <c:pt idx="14">
                  <c:v>2002.0</c:v>
                </c:pt>
                <c:pt idx="15">
                  <c:v>2003.0</c:v>
                </c:pt>
                <c:pt idx="16">
                  <c:v>2004.0</c:v>
                </c:pt>
                <c:pt idx="17">
                  <c:v>2005.0</c:v>
                </c:pt>
                <c:pt idx="18">
                  <c:v>2006.0</c:v>
                </c:pt>
                <c:pt idx="19">
                  <c:v>2007.0</c:v>
                </c:pt>
                <c:pt idx="20">
                  <c:v>2008.0</c:v>
                </c:pt>
                <c:pt idx="21">
                  <c:v>2009.0</c:v>
                </c:pt>
                <c:pt idx="22">
                  <c:v>2010.0</c:v>
                </c:pt>
                <c:pt idx="23">
                  <c:v>2011.0</c:v>
                </c:pt>
                <c:pt idx="24">
                  <c:v>2012.0</c:v>
                </c:pt>
                <c:pt idx="25">
                  <c:v>2013.0</c:v>
                </c:pt>
                <c:pt idx="26">
                  <c:v>2014.0</c:v>
                </c:pt>
              </c:numCache>
            </c:numRef>
          </c:cat>
          <c:val>
            <c:numRef>
              <c:f>AvPositive!$B$6:$B$32</c:f>
              <c:numCache>
                <c:formatCode>General</c:formatCode>
                <c:ptCount val="27"/>
                <c:pt idx="3">
                  <c:v>8.98</c:v>
                </c:pt>
                <c:pt idx="4">
                  <c:v>11.37</c:v>
                </c:pt>
                <c:pt idx="6">
                  <c:v>11.99</c:v>
                </c:pt>
                <c:pt idx="7">
                  <c:v>10.67</c:v>
                </c:pt>
                <c:pt idx="8">
                  <c:v>12.66</c:v>
                </c:pt>
                <c:pt idx="9">
                  <c:v>12.34</c:v>
                </c:pt>
                <c:pt idx="10">
                  <c:v>12.46</c:v>
                </c:pt>
                <c:pt idx="11">
                  <c:v>12.74</c:v>
                </c:pt>
                <c:pt idx="12">
                  <c:v>12.5</c:v>
                </c:pt>
                <c:pt idx="13">
                  <c:v>12.22</c:v>
                </c:pt>
                <c:pt idx="14">
                  <c:v>12.54</c:v>
                </c:pt>
                <c:pt idx="15">
                  <c:v>12.5</c:v>
                </c:pt>
                <c:pt idx="16">
                  <c:v>14.12</c:v>
                </c:pt>
                <c:pt idx="17">
                  <c:v>13.36</c:v>
                </c:pt>
                <c:pt idx="18">
                  <c:v>11.18</c:v>
                </c:pt>
                <c:pt idx="19">
                  <c:v>14.87</c:v>
                </c:pt>
                <c:pt idx="20">
                  <c:v>15.27</c:v>
                </c:pt>
                <c:pt idx="21">
                  <c:v>15.08</c:v>
                </c:pt>
                <c:pt idx="22">
                  <c:v>16.32</c:v>
                </c:pt>
                <c:pt idx="23">
                  <c:v>12.93</c:v>
                </c:pt>
                <c:pt idx="24">
                  <c:v>13.57</c:v>
                </c:pt>
                <c:pt idx="25">
                  <c:v>12.84</c:v>
                </c:pt>
                <c:pt idx="26">
                  <c:v>12.82</c:v>
                </c:pt>
              </c:numCache>
            </c:numRef>
          </c:val>
        </c:ser>
        <c:ser>
          <c:idx val="1"/>
          <c:order val="1"/>
          <c:tx>
            <c:strRef>
              <c:f>AvPositive!$C$5</c:f>
              <c:strCache>
                <c:ptCount val="1"/>
                <c:pt idx="0">
                  <c:v>Mexico from Colombia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numRef>
              <c:f>AvPositive!$A$6:$A$32</c:f>
              <c:numCache>
                <c:formatCode>General</c:formatCode>
                <c:ptCount val="27"/>
                <c:pt idx="0">
                  <c:v>1988.0</c:v>
                </c:pt>
                <c:pt idx="1">
                  <c:v>1989.0</c:v>
                </c:pt>
                <c:pt idx="2">
                  <c:v>1990.0</c:v>
                </c:pt>
                <c:pt idx="3">
                  <c:v>1991.0</c:v>
                </c:pt>
                <c:pt idx="4">
                  <c:v>1992.0</c:v>
                </c:pt>
                <c:pt idx="5">
                  <c:v>1993.0</c:v>
                </c:pt>
                <c:pt idx="6">
                  <c:v>1994.0</c:v>
                </c:pt>
                <c:pt idx="7">
                  <c:v>1995.0</c:v>
                </c:pt>
                <c:pt idx="8">
                  <c:v>1996.0</c:v>
                </c:pt>
                <c:pt idx="9">
                  <c:v>1997.0</c:v>
                </c:pt>
                <c:pt idx="10">
                  <c:v>1998.0</c:v>
                </c:pt>
                <c:pt idx="11">
                  <c:v>1999.0</c:v>
                </c:pt>
                <c:pt idx="12">
                  <c:v>2000.0</c:v>
                </c:pt>
                <c:pt idx="13">
                  <c:v>2001.0</c:v>
                </c:pt>
                <c:pt idx="14">
                  <c:v>2002.0</c:v>
                </c:pt>
                <c:pt idx="15">
                  <c:v>2003.0</c:v>
                </c:pt>
                <c:pt idx="16">
                  <c:v>2004.0</c:v>
                </c:pt>
                <c:pt idx="17">
                  <c:v>2005.0</c:v>
                </c:pt>
                <c:pt idx="18">
                  <c:v>2006.0</c:v>
                </c:pt>
                <c:pt idx="19">
                  <c:v>2007.0</c:v>
                </c:pt>
                <c:pt idx="20">
                  <c:v>2008.0</c:v>
                </c:pt>
                <c:pt idx="21">
                  <c:v>2009.0</c:v>
                </c:pt>
                <c:pt idx="22">
                  <c:v>2010.0</c:v>
                </c:pt>
                <c:pt idx="23">
                  <c:v>2011.0</c:v>
                </c:pt>
                <c:pt idx="24">
                  <c:v>2012.0</c:v>
                </c:pt>
                <c:pt idx="25">
                  <c:v>2013.0</c:v>
                </c:pt>
                <c:pt idx="26">
                  <c:v>2014.0</c:v>
                </c:pt>
              </c:numCache>
            </c:numRef>
          </c:cat>
          <c:val>
            <c:numRef>
              <c:f>AvPositive!$C$6:$C$32</c:f>
              <c:numCache>
                <c:formatCode>General</c:formatCode>
                <c:ptCount val="27"/>
                <c:pt idx="3">
                  <c:v>15.9</c:v>
                </c:pt>
                <c:pt idx="7">
                  <c:v>10.62</c:v>
                </c:pt>
                <c:pt idx="8">
                  <c:v>16.78</c:v>
                </c:pt>
                <c:pt idx="9">
                  <c:v>17.64</c:v>
                </c:pt>
                <c:pt idx="10">
                  <c:v>17.2</c:v>
                </c:pt>
                <c:pt idx="11">
                  <c:v>8.99</c:v>
                </c:pt>
                <c:pt idx="12">
                  <c:v>20.66</c:v>
                </c:pt>
                <c:pt idx="13">
                  <c:v>20.78</c:v>
                </c:pt>
                <c:pt idx="14">
                  <c:v>4.79</c:v>
                </c:pt>
                <c:pt idx="15">
                  <c:v>20.94</c:v>
                </c:pt>
                <c:pt idx="16">
                  <c:v>24.04</c:v>
                </c:pt>
                <c:pt idx="17">
                  <c:v>15.33</c:v>
                </c:pt>
                <c:pt idx="18">
                  <c:v>10.99</c:v>
                </c:pt>
                <c:pt idx="19">
                  <c:v>22.16</c:v>
                </c:pt>
                <c:pt idx="20">
                  <c:v>15.62</c:v>
                </c:pt>
                <c:pt idx="21">
                  <c:v>16.96</c:v>
                </c:pt>
                <c:pt idx="22">
                  <c:v>22.69</c:v>
                </c:pt>
                <c:pt idx="23">
                  <c:v>14.32</c:v>
                </c:pt>
                <c:pt idx="24">
                  <c:v>14.01</c:v>
                </c:pt>
                <c:pt idx="25">
                  <c:v>12.6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368047872"/>
        <c:axId val="1368049920"/>
      </c:barChart>
      <c:catAx>
        <c:axId val="136804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8049920"/>
        <c:crosses val="autoZero"/>
        <c:auto val="1"/>
        <c:lblAlgn val="ctr"/>
        <c:lblOffset val="100"/>
        <c:noMultiLvlLbl val="0"/>
      </c:catAx>
      <c:valAx>
        <c:axId val="136804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804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Minimum Percent Dutiable</a:t>
            </a:r>
            <a:r>
              <a:rPr lang="en-US" sz="2400" baseline="0"/>
              <a:t> </a:t>
            </a:r>
          </a:p>
          <a:p>
            <a:pPr>
              <a:defRPr sz="2400"/>
            </a:pPr>
            <a:r>
              <a:rPr lang="en-US" sz="2400" baseline="0"/>
              <a:t>by Per Capita GDP (PPP $000)</a:t>
            </a:r>
            <a:endParaRPr lang="en-US" sz="2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strRef>
              <c:f>Results!$M$3</c:f>
              <c:strCache>
                <c:ptCount val="1"/>
                <c:pt idx="0">
                  <c:v>Min%Dut</c:v>
                </c:pt>
              </c:strCache>
            </c:strRef>
          </c:tx>
          <c:spPr>
            <a:ln w="317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Results!$I$4:$I$137</c:f>
              <c:numCache>
                <c:formatCode>"$"#,##0.0</c:formatCode>
                <c:ptCount val="134"/>
                <c:pt idx="0">
                  <c:v>40.69935512938406</c:v>
                </c:pt>
                <c:pt idx="1">
                  <c:v>40.69935512938406</c:v>
                </c:pt>
                <c:pt idx="2">
                  <c:v>15.36487217070295</c:v>
                </c:pt>
                <c:pt idx="3">
                  <c:v>15.36487217070295</c:v>
                </c:pt>
                <c:pt idx="4">
                  <c:v>49.3728314759508</c:v>
                </c:pt>
                <c:pt idx="5">
                  <c:v>49.3728314759508</c:v>
                </c:pt>
                <c:pt idx="6">
                  <c:v>10.90050433260097</c:v>
                </c:pt>
                <c:pt idx="7">
                  <c:v>15.36487217070295</c:v>
                </c:pt>
                <c:pt idx="8">
                  <c:v>34.10224201084747</c:v>
                </c:pt>
                <c:pt idx="9">
                  <c:v>17.07660476117942</c:v>
                </c:pt>
                <c:pt idx="10">
                  <c:v>17.07660476117942</c:v>
                </c:pt>
                <c:pt idx="11">
                  <c:v>17.07660476117942</c:v>
                </c:pt>
                <c:pt idx="12">
                  <c:v>17.07660476117942</c:v>
                </c:pt>
                <c:pt idx="13">
                  <c:v>17.07660476117942</c:v>
                </c:pt>
                <c:pt idx="14">
                  <c:v>40.69935512938406</c:v>
                </c:pt>
                <c:pt idx="15">
                  <c:v>29.59979388875245</c:v>
                </c:pt>
                <c:pt idx="16">
                  <c:v>29.59979388875245</c:v>
                </c:pt>
                <c:pt idx="17">
                  <c:v>17.07660476117942</c:v>
                </c:pt>
                <c:pt idx="18">
                  <c:v>40.69935512938406</c:v>
                </c:pt>
                <c:pt idx="19">
                  <c:v>19.35747343415341</c:v>
                </c:pt>
                <c:pt idx="20">
                  <c:v>34.10224201084747</c:v>
                </c:pt>
                <c:pt idx="21">
                  <c:v>10.43708855343516</c:v>
                </c:pt>
                <c:pt idx="22">
                  <c:v>10.43708855343516</c:v>
                </c:pt>
                <c:pt idx="23">
                  <c:v>10.43708855343516</c:v>
                </c:pt>
                <c:pt idx="24">
                  <c:v>10.43708855343516</c:v>
                </c:pt>
                <c:pt idx="25">
                  <c:v>10.43708855343516</c:v>
                </c:pt>
                <c:pt idx="26">
                  <c:v>19.35747343415341</c:v>
                </c:pt>
                <c:pt idx="27">
                  <c:v>15.36487217070295</c:v>
                </c:pt>
                <c:pt idx="28">
                  <c:v>34.10224201084747</c:v>
                </c:pt>
                <c:pt idx="29">
                  <c:v>12.02893397625311</c:v>
                </c:pt>
                <c:pt idx="30">
                  <c:v>12.02893397625311</c:v>
                </c:pt>
                <c:pt idx="31">
                  <c:v>12.02893397625311</c:v>
                </c:pt>
                <c:pt idx="32">
                  <c:v>12.02893397625311</c:v>
                </c:pt>
                <c:pt idx="33">
                  <c:v>12.02893397625311</c:v>
                </c:pt>
                <c:pt idx="34">
                  <c:v>34.10224201084747</c:v>
                </c:pt>
                <c:pt idx="35">
                  <c:v>6.49660711557044</c:v>
                </c:pt>
                <c:pt idx="36">
                  <c:v>6.49660711557044</c:v>
                </c:pt>
                <c:pt idx="37">
                  <c:v>6.49660711557044</c:v>
                </c:pt>
                <c:pt idx="38">
                  <c:v>6.49660711557044</c:v>
                </c:pt>
                <c:pt idx="39">
                  <c:v>6.49660711557044</c:v>
                </c:pt>
                <c:pt idx="40">
                  <c:v>34.10224201084747</c:v>
                </c:pt>
                <c:pt idx="41">
                  <c:v>29.59979388875245</c:v>
                </c:pt>
                <c:pt idx="42">
                  <c:v>29.59979388875245</c:v>
                </c:pt>
                <c:pt idx="43">
                  <c:v>29.59979388875245</c:v>
                </c:pt>
                <c:pt idx="44">
                  <c:v>29.59979388875245</c:v>
                </c:pt>
                <c:pt idx="45">
                  <c:v>29.59979388875245</c:v>
                </c:pt>
                <c:pt idx="46">
                  <c:v>34.10224201084747</c:v>
                </c:pt>
                <c:pt idx="47">
                  <c:v>15.36487217070295</c:v>
                </c:pt>
                <c:pt idx="48">
                  <c:v>15.36487217070295</c:v>
                </c:pt>
                <c:pt idx="49">
                  <c:v>15.36487217070295</c:v>
                </c:pt>
                <c:pt idx="50">
                  <c:v>15.36487217070295</c:v>
                </c:pt>
                <c:pt idx="51">
                  <c:v>15.36487217070295</c:v>
                </c:pt>
                <c:pt idx="52">
                  <c:v>29.59979388875245</c:v>
                </c:pt>
                <c:pt idx="53">
                  <c:v>15.36487217070295</c:v>
                </c:pt>
                <c:pt idx="54">
                  <c:v>11.40098554337491</c:v>
                </c:pt>
                <c:pt idx="55">
                  <c:v>17.07660476117942</c:v>
                </c:pt>
                <c:pt idx="56">
                  <c:v>32.1882061659742</c:v>
                </c:pt>
                <c:pt idx="57">
                  <c:v>72.01790691149323</c:v>
                </c:pt>
                <c:pt idx="58">
                  <c:v>4.404537379326595</c:v>
                </c:pt>
                <c:pt idx="59">
                  <c:v>8.56321243914991</c:v>
                </c:pt>
                <c:pt idx="60">
                  <c:v>10.44112719378997</c:v>
                </c:pt>
                <c:pt idx="61">
                  <c:v>49.3728314759508</c:v>
                </c:pt>
                <c:pt idx="62">
                  <c:v>19.35747343415341</c:v>
                </c:pt>
                <c:pt idx="63">
                  <c:v>13.00001221306937</c:v>
                </c:pt>
                <c:pt idx="64">
                  <c:v>19.35747343415341</c:v>
                </c:pt>
                <c:pt idx="65">
                  <c:v>7.452561701545862</c:v>
                </c:pt>
                <c:pt idx="66">
                  <c:v>40.69935512938406</c:v>
                </c:pt>
                <c:pt idx="67">
                  <c:v>13.00001221306937</c:v>
                </c:pt>
                <c:pt idx="68">
                  <c:v>35.74977121060897</c:v>
                </c:pt>
                <c:pt idx="69">
                  <c:v>72.01790691149323</c:v>
                </c:pt>
                <c:pt idx="70">
                  <c:v>7.452561701545862</c:v>
                </c:pt>
                <c:pt idx="71">
                  <c:v>15.51608658704085</c:v>
                </c:pt>
                <c:pt idx="72">
                  <c:v>9.525819142007867</c:v>
                </c:pt>
                <c:pt idx="73">
                  <c:v>48.10772764806194</c:v>
                </c:pt>
                <c:pt idx="74">
                  <c:v>9.43013770901805</c:v>
                </c:pt>
                <c:pt idx="75">
                  <c:v>17.07660476117942</c:v>
                </c:pt>
                <c:pt idx="76">
                  <c:v>41.36321588087798</c:v>
                </c:pt>
                <c:pt idx="77">
                  <c:v>72.01790691149323</c:v>
                </c:pt>
                <c:pt idx="78">
                  <c:v>9.525819142007867</c:v>
                </c:pt>
                <c:pt idx="79">
                  <c:v>98.61468424486042</c:v>
                </c:pt>
              </c:numCache>
            </c:numRef>
          </c:xVal>
          <c:yVal>
            <c:numRef>
              <c:f>Results!$M$4:$M$137</c:f>
              <c:numCache>
                <c:formatCode>General</c:formatCode>
                <c:ptCount val="134"/>
                <c:pt idx="0">
                  <c:v>0.6</c:v>
                </c:pt>
                <c:pt idx="1">
                  <c:v>0.0</c:v>
                </c:pt>
                <c:pt idx="2">
                  <c:v>0.4</c:v>
                </c:pt>
                <c:pt idx="3">
                  <c:v>0.0</c:v>
                </c:pt>
                <c:pt idx="4">
                  <c:v>0.1</c:v>
                </c:pt>
                <c:pt idx="5">
                  <c:v>0.5</c:v>
                </c:pt>
                <c:pt idx="6">
                  <c:v>3.8</c:v>
                </c:pt>
                <c:pt idx="7">
                  <c:v>1.6</c:v>
                </c:pt>
                <c:pt idx="8">
                  <c:v>0.4</c:v>
                </c:pt>
                <c:pt idx="9">
                  <c:v>7.6</c:v>
                </c:pt>
                <c:pt idx="10">
                  <c:v>16.3</c:v>
                </c:pt>
                <c:pt idx="11">
                  <c:v>15.2</c:v>
                </c:pt>
                <c:pt idx="12">
                  <c:v>12.8</c:v>
                </c:pt>
                <c:pt idx="13">
                  <c:v>8.5</c:v>
                </c:pt>
                <c:pt idx="14">
                  <c:v>11.3</c:v>
                </c:pt>
                <c:pt idx="15">
                  <c:v>3.9</c:v>
                </c:pt>
                <c:pt idx="16">
                  <c:v>5.6</c:v>
                </c:pt>
                <c:pt idx="17">
                  <c:v>10.9</c:v>
                </c:pt>
                <c:pt idx="18">
                  <c:v>0.0</c:v>
                </c:pt>
                <c:pt idx="19">
                  <c:v>79.1</c:v>
                </c:pt>
                <c:pt idx="20">
                  <c:v>10.4</c:v>
                </c:pt>
                <c:pt idx="21">
                  <c:v>23.3</c:v>
                </c:pt>
                <c:pt idx="22">
                  <c:v>31.4</c:v>
                </c:pt>
                <c:pt idx="23">
                  <c:v>25.6</c:v>
                </c:pt>
                <c:pt idx="24">
                  <c:v>28.6</c:v>
                </c:pt>
                <c:pt idx="25">
                  <c:v>18.2</c:v>
                </c:pt>
                <c:pt idx="26">
                  <c:v>1.2</c:v>
                </c:pt>
                <c:pt idx="27">
                  <c:v>0.2</c:v>
                </c:pt>
                <c:pt idx="28">
                  <c:v>9.3</c:v>
                </c:pt>
                <c:pt idx="29">
                  <c:v>3.1</c:v>
                </c:pt>
                <c:pt idx="30">
                  <c:v>4.6</c:v>
                </c:pt>
                <c:pt idx="31">
                  <c:v>3.8</c:v>
                </c:pt>
                <c:pt idx="32">
                  <c:v>5.6</c:v>
                </c:pt>
                <c:pt idx="33">
                  <c:v>4.5</c:v>
                </c:pt>
                <c:pt idx="34">
                  <c:v>0.4</c:v>
                </c:pt>
                <c:pt idx="35">
                  <c:v>12.6</c:v>
                </c:pt>
                <c:pt idx="36">
                  <c:v>15.9</c:v>
                </c:pt>
                <c:pt idx="37">
                  <c:v>8.9</c:v>
                </c:pt>
                <c:pt idx="38">
                  <c:v>12.1</c:v>
                </c:pt>
                <c:pt idx="39">
                  <c:v>11.5</c:v>
                </c:pt>
                <c:pt idx="40">
                  <c:v>2.7</c:v>
                </c:pt>
                <c:pt idx="41">
                  <c:v>3.8</c:v>
                </c:pt>
                <c:pt idx="42">
                  <c:v>3.6</c:v>
                </c:pt>
                <c:pt idx="43">
                  <c:v>3.0</c:v>
                </c:pt>
                <c:pt idx="44">
                  <c:v>3.0</c:v>
                </c:pt>
                <c:pt idx="45">
                  <c:v>4.3</c:v>
                </c:pt>
                <c:pt idx="46">
                  <c:v>2.7</c:v>
                </c:pt>
                <c:pt idx="47">
                  <c:v>3.8</c:v>
                </c:pt>
                <c:pt idx="48">
                  <c:v>3.6</c:v>
                </c:pt>
                <c:pt idx="49">
                  <c:v>3.0</c:v>
                </c:pt>
                <c:pt idx="50">
                  <c:v>3.0</c:v>
                </c:pt>
                <c:pt idx="51">
                  <c:v>4.3</c:v>
                </c:pt>
                <c:pt idx="52">
                  <c:v>5.1</c:v>
                </c:pt>
                <c:pt idx="53">
                  <c:v>2.2</c:v>
                </c:pt>
                <c:pt idx="54">
                  <c:v>21.1</c:v>
                </c:pt>
                <c:pt idx="55">
                  <c:v>5.0</c:v>
                </c:pt>
                <c:pt idx="56">
                  <c:v>0.0</c:v>
                </c:pt>
                <c:pt idx="57">
                  <c:v>0.0</c:v>
                </c:pt>
                <c:pt idx="58">
                  <c:v>20.7</c:v>
                </c:pt>
                <c:pt idx="59">
                  <c:v>28.0</c:v>
                </c:pt>
                <c:pt idx="60">
                  <c:v>2.0</c:v>
                </c:pt>
                <c:pt idx="61">
                  <c:v>0.9</c:v>
                </c:pt>
                <c:pt idx="62">
                  <c:v>41.5</c:v>
                </c:pt>
                <c:pt idx="63">
                  <c:v>6.8</c:v>
                </c:pt>
                <c:pt idx="64">
                  <c:v>69.6</c:v>
                </c:pt>
                <c:pt idx="65">
                  <c:v>2.5</c:v>
                </c:pt>
                <c:pt idx="66">
                  <c:v>3.3</c:v>
                </c:pt>
                <c:pt idx="67">
                  <c:v>27.7</c:v>
                </c:pt>
                <c:pt idx="68">
                  <c:v>25.5</c:v>
                </c:pt>
                <c:pt idx="69">
                  <c:v>0.0</c:v>
                </c:pt>
                <c:pt idx="70">
                  <c:v>3.8</c:v>
                </c:pt>
                <c:pt idx="71">
                  <c:v>5.7</c:v>
                </c:pt>
                <c:pt idx="72">
                  <c:v>56.3</c:v>
                </c:pt>
                <c:pt idx="73">
                  <c:v>0.0</c:v>
                </c:pt>
                <c:pt idx="74">
                  <c:v>68.0</c:v>
                </c:pt>
                <c:pt idx="75">
                  <c:v>0.6</c:v>
                </c:pt>
                <c:pt idx="76">
                  <c:v>0.1</c:v>
                </c:pt>
                <c:pt idx="77">
                  <c:v>0.0</c:v>
                </c:pt>
                <c:pt idx="78">
                  <c:v>47.3</c:v>
                </c:pt>
                <c:pt idx="79">
                  <c:v>0.0</c:v>
                </c:pt>
              </c:numCache>
            </c:numRef>
          </c:yVal>
          <c:smooth val="0"/>
        </c:ser>
        <c:ser>
          <c:idx val="0"/>
          <c:order val="1"/>
          <c:tx>
            <c:strRef>
              <c:f>Results!$M$3</c:f>
              <c:strCache>
                <c:ptCount val="1"/>
                <c:pt idx="0">
                  <c:v>Min%Dut</c:v>
                </c:pt>
              </c:strCache>
            </c:strRef>
          </c:tx>
          <c:spPr>
            <a:ln w="3175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25400">
                <a:solidFill>
                  <a:schemeClr val="accent1"/>
                </a:solidFill>
              </a:ln>
              <a:effectLst/>
            </c:spPr>
          </c:marker>
          <c:xVal>
            <c:numRef>
              <c:f>Results!$I$4:$I$137</c:f>
              <c:numCache>
                <c:formatCode>"$"#,##0.0</c:formatCode>
                <c:ptCount val="134"/>
                <c:pt idx="0">
                  <c:v>40.69935512938406</c:v>
                </c:pt>
                <c:pt idx="1">
                  <c:v>40.69935512938406</c:v>
                </c:pt>
                <c:pt idx="2">
                  <c:v>15.36487217070295</c:v>
                </c:pt>
                <c:pt idx="3">
                  <c:v>15.36487217070295</c:v>
                </c:pt>
                <c:pt idx="4">
                  <c:v>49.3728314759508</c:v>
                </c:pt>
                <c:pt idx="5">
                  <c:v>49.3728314759508</c:v>
                </c:pt>
                <c:pt idx="6">
                  <c:v>10.90050433260097</c:v>
                </c:pt>
                <c:pt idx="7">
                  <c:v>15.36487217070295</c:v>
                </c:pt>
                <c:pt idx="8">
                  <c:v>34.10224201084747</c:v>
                </c:pt>
                <c:pt idx="9">
                  <c:v>17.07660476117942</c:v>
                </c:pt>
                <c:pt idx="10">
                  <c:v>17.07660476117942</c:v>
                </c:pt>
                <c:pt idx="11">
                  <c:v>17.07660476117942</c:v>
                </c:pt>
                <c:pt idx="12">
                  <c:v>17.07660476117942</c:v>
                </c:pt>
                <c:pt idx="13">
                  <c:v>17.07660476117942</c:v>
                </c:pt>
                <c:pt idx="14">
                  <c:v>40.69935512938406</c:v>
                </c:pt>
                <c:pt idx="15">
                  <c:v>29.59979388875245</c:v>
                </c:pt>
                <c:pt idx="16">
                  <c:v>29.59979388875245</c:v>
                </c:pt>
                <c:pt idx="17">
                  <c:v>17.07660476117942</c:v>
                </c:pt>
                <c:pt idx="18">
                  <c:v>40.69935512938406</c:v>
                </c:pt>
                <c:pt idx="19">
                  <c:v>19.35747343415341</c:v>
                </c:pt>
                <c:pt idx="20">
                  <c:v>34.10224201084747</c:v>
                </c:pt>
                <c:pt idx="21">
                  <c:v>10.43708855343516</c:v>
                </c:pt>
                <c:pt idx="22">
                  <c:v>10.43708855343516</c:v>
                </c:pt>
                <c:pt idx="23">
                  <c:v>10.43708855343516</c:v>
                </c:pt>
                <c:pt idx="24">
                  <c:v>10.43708855343516</c:v>
                </c:pt>
                <c:pt idx="25">
                  <c:v>10.43708855343516</c:v>
                </c:pt>
                <c:pt idx="26">
                  <c:v>19.35747343415341</c:v>
                </c:pt>
                <c:pt idx="27">
                  <c:v>15.36487217070295</c:v>
                </c:pt>
                <c:pt idx="28">
                  <c:v>34.10224201084747</c:v>
                </c:pt>
                <c:pt idx="29">
                  <c:v>12.02893397625311</c:v>
                </c:pt>
                <c:pt idx="30">
                  <c:v>12.02893397625311</c:v>
                </c:pt>
                <c:pt idx="31">
                  <c:v>12.02893397625311</c:v>
                </c:pt>
                <c:pt idx="32">
                  <c:v>12.02893397625311</c:v>
                </c:pt>
                <c:pt idx="33">
                  <c:v>12.02893397625311</c:v>
                </c:pt>
                <c:pt idx="34">
                  <c:v>34.10224201084747</c:v>
                </c:pt>
                <c:pt idx="35">
                  <c:v>6.49660711557044</c:v>
                </c:pt>
                <c:pt idx="36">
                  <c:v>6.49660711557044</c:v>
                </c:pt>
                <c:pt idx="37">
                  <c:v>6.49660711557044</c:v>
                </c:pt>
                <c:pt idx="38">
                  <c:v>6.49660711557044</c:v>
                </c:pt>
                <c:pt idx="39">
                  <c:v>6.49660711557044</c:v>
                </c:pt>
                <c:pt idx="40">
                  <c:v>34.10224201084747</c:v>
                </c:pt>
                <c:pt idx="41">
                  <c:v>29.59979388875245</c:v>
                </c:pt>
                <c:pt idx="42">
                  <c:v>29.59979388875245</c:v>
                </c:pt>
                <c:pt idx="43">
                  <c:v>29.59979388875245</c:v>
                </c:pt>
                <c:pt idx="44">
                  <c:v>29.59979388875245</c:v>
                </c:pt>
                <c:pt idx="45">
                  <c:v>29.59979388875245</c:v>
                </c:pt>
                <c:pt idx="46">
                  <c:v>34.10224201084747</c:v>
                </c:pt>
                <c:pt idx="47">
                  <c:v>15.36487217070295</c:v>
                </c:pt>
                <c:pt idx="48">
                  <c:v>15.36487217070295</c:v>
                </c:pt>
                <c:pt idx="49">
                  <c:v>15.36487217070295</c:v>
                </c:pt>
                <c:pt idx="50">
                  <c:v>15.36487217070295</c:v>
                </c:pt>
                <c:pt idx="51">
                  <c:v>15.36487217070295</c:v>
                </c:pt>
                <c:pt idx="52">
                  <c:v>29.59979388875245</c:v>
                </c:pt>
                <c:pt idx="53">
                  <c:v>15.36487217070295</c:v>
                </c:pt>
                <c:pt idx="54">
                  <c:v>11.40098554337491</c:v>
                </c:pt>
                <c:pt idx="55">
                  <c:v>17.07660476117942</c:v>
                </c:pt>
                <c:pt idx="56">
                  <c:v>32.1882061659742</c:v>
                </c:pt>
                <c:pt idx="57">
                  <c:v>72.01790691149323</c:v>
                </c:pt>
                <c:pt idx="58">
                  <c:v>4.404537379326595</c:v>
                </c:pt>
                <c:pt idx="59">
                  <c:v>8.56321243914991</c:v>
                </c:pt>
                <c:pt idx="60">
                  <c:v>10.44112719378997</c:v>
                </c:pt>
                <c:pt idx="61">
                  <c:v>49.3728314759508</c:v>
                </c:pt>
                <c:pt idx="62">
                  <c:v>19.35747343415341</c:v>
                </c:pt>
                <c:pt idx="63">
                  <c:v>13.00001221306937</c:v>
                </c:pt>
                <c:pt idx="64">
                  <c:v>19.35747343415341</c:v>
                </c:pt>
                <c:pt idx="65">
                  <c:v>7.452561701545862</c:v>
                </c:pt>
                <c:pt idx="66">
                  <c:v>40.69935512938406</c:v>
                </c:pt>
                <c:pt idx="67">
                  <c:v>13.00001221306937</c:v>
                </c:pt>
                <c:pt idx="68">
                  <c:v>35.74977121060897</c:v>
                </c:pt>
                <c:pt idx="69">
                  <c:v>72.01790691149323</c:v>
                </c:pt>
                <c:pt idx="70">
                  <c:v>7.452561701545862</c:v>
                </c:pt>
                <c:pt idx="71">
                  <c:v>15.51608658704085</c:v>
                </c:pt>
                <c:pt idx="72">
                  <c:v>9.525819142007867</c:v>
                </c:pt>
                <c:pt idx="73">
                  <c:v>48.10772764806194</c:v>
                </c:pt>
                <c:pt idx="74">
                  <c:v>9.43013770901805</c:v>
                </c:pt>
                <c:pt idx="75">
                  <c:v>17.07660476117942</c:v>
                </c:pt>
                <c:pt idx="76">
                  <c:v>41.36321588087798</c:v>
                </c:pt>
                <c:pt idx="77">
                  <c:v>72.01790691149323</c:v>
                </c:pt>
                <c:pt idx="78">
                  <c:v>9.525819142007867</c:v>
                </c:pt>
                <c:pt idx="79">
                  <c:v>98.61468424486042</c:v>
                </c:pt>
              </c:numCache>
            </c:numRef>
          </c:xVal>
          <c:yVal>
            <c:numRef>
              <c:f>Results!$M$4:$M$137</c:f>
              <c:numCache>
                <c:formatCode>General</c:formatCode>
                <c:ptCount val="134"/>
                <c:pt idx="0">
                  <c:v>0.6</c:v>
                </c:pt>
                <c:pt idx="1">
                  <c:v>0.0</c:v>
                </c:pt>
                <c:pt idx="2">
                  <c:v>0.4</c:v>
                </c:pt>
                <c:pt idx="3">
                  <c:v>0.0</c:v>
                </c:pt>
                <c:pt idx="4">
                  <c:v>0.1</c:v>
                </c:pt>
                <c:pt idx="5">
                  <c:v>0.5</c:v>
                </c:pt>
                <c:pt idx="6">
                  <c:v>3.8</c:v>
                </c:pt>
                <c:pt idx="7">
                  <c:v>1.6</c:v>
                </c:pt>
                <c:pt idx="8">
                  <c:v>0.4</c:v>
                </c:pt>
                <c:pt idx="9">
                  <c:v>7.6</c:v>
                </c:pt>
                <c:pt idx="10">
                  <c:v>16.3</c:v>
                </c:pt>
                <c:pt idx="11">
                  <c:v>15.2</c:v>
                </c:pt>
                <c:pt idx="12">
                  <c:v>12.8</c:v>
                </c:pt>
                <c:pt idx="13">
                  <c:v>8.5</c:v>
                </c:pt>
                <c:pt idx="14">
                  <c:v>11.3</c:v>
                </c:pt>
                <c:pt idx="15">
                  <c:v>3.9</c:v>
                </c:pt>
                <c:pt idx="16">
                  <c:v>5.6</c:v>
                </c:pt>
                <c:pt idx="17">
                  <c:v>10.9</c:v>
                </c:pt>
                <c:pt idx="18">
                  <c:v>0.0</c:v>
                </c:pt>
                <c:pt idx="19">
                  <c:v>79.1</c:v>
                </c:pt>
                <c:pt idx="20">
                  <c:v>10.4</c:v>
                </c:pt>
                <c:pt idx="21">
                  <c:v>23.3</c:v>
                </c:pt>
                <c:pt idx="22">
                  <c:v>31.4</c:v>
                </c:pt>
                <c:pt idx="23">
                  <c:v>25.6</c:v>
                </c:pt>
                <c:pt idx="24">
                  <c:v>28.6</c:v>
                </c:pt>
                <c:pt idx="25">
                  <c:v>18.2</c:v>
                </c:pt>
                <c:pt idx="26">
                  <c:v>1.2</c:v>
                </c:pt>
                <c:pt idx="27">
                  <c:v>0.2</c:v>
                </c:pt>
                <c:pt idx="28">
                  <c:v>9.3</c:v>
                </c:pt>
                <c:pt idx="29">
                  <c:v>3.1</c:v>
                </c:pt>
                <c:pt idx="30">
                  <c:v>4.6</c:v>
                </c:pt>
                <c:pt idx="31">
                  <c:v>3.8</c:v>
                </c:pt>
                <c:pt idx="32">
                  <c:v>5.6</c:v>
                </c:pt>
                <c:pt idx="33">
                  <c:v>4.5</c:v>
                </c:pt>
                <c:pt idx="34">
                  <c:v>0.4</c:v>
                </c:pt>
                <c:pt idx="35">
                  <c:v>12.6</c:v>
                </c:pt>
                <c:pt idx="36">
                  <c:v>15.9</c:v>
                </c:pt>
                <c:pt idx="37">
                  <c:v>8.9</c:v>
                </c:pt>
                <c:pt idx="38">
                  <c:v>12.1</c:v>
                </c:pt>
                <c:pt idx="39">
                  <c:v>11.5</c:v>
                </c:pt>
                <c:pt idx="40">
                  <c:v>2.7</c:v>
                </c:pt>
                <c:pt idx="41">
                  <c:v>3.8</c:v>
                </c:pt>
                <c:pt idx="42">
                  <c:v>3.6</c:v>
                </c:pt>
                <c:pt idx="43">
                  <c:v>3.0</c:v>
                </c:pt>
                <c:pt idx="44">
                  <c:v>3.0</c:v>
                </c:pt>
                <c:pt idx="45">
                  <c:v>4.3</c:v>
                </c:pt>
                <c:pt idx="46">
                  <c:v>2.7</c:v>
                </c:pt>
                <c:pt idx="47">
                  <c:v>3.8</c:v>
                </c:pt>
                <c:pt idx="48">
                  <c:v>3.6</c:v>
                </c:pt>
                <c:pt idx="49">
                  <c:v>3.0</c:v>
                </c:pt>
                <c:pt idx="50">
                  <c:v>3.0</c:v>
                </c:pt>
                <c:pt idx="51">
                  <c:v>4.3</c:v>
                </c:pt>
                <c:pt idx="52">
                  <c:v>5.1</c:v>
                </c:pt>
                <c:pt idx="53">
                  <c:v>2.2</c:v>
                </c:pt>
                <c:pt idx="54">
                  <c:v>21.1</c:v>
                </c:pt>
                <c:pt idx="55">
                  <c:v>5.0</c:v>
                </c:pt>
                <c:pt idx="56">
                  <c:v>0.0</c:v>
                </c:pt>
                <c:pt idx="57">
                  <c:v>0.0</c:v>
                </c:pt>
                <c:pt idx="58">
                  <c:v>20.7</c:v>
                </c:pt>
                <c:pt idx="59">
                  <c:v>28.0</c:v>
                </c:pt>
                <c:pt idx="60">
                  <c:v>2.0</c:v>
                </c:pt>
                <c:pt idx="61">
                  <c:v>0.9</c:v>
                </c:pt>
                <c:pt idx="62">
                  <c:v>41.5</c:v>
                </c:pt>
                <c:pt idx="63">
                  <c:v>6.8</c:v>
                </c:pt>
                <c:pt idx="64">
                  <c:v>69.6</c:v>
                </c:pt>
                <c:pt idx="65">
                  <c:v>2.5</c:v>
                </c:pt>
                <c:pt idx="66">
                  <c:v>3.3</c:v>
                </c:pt>
                <c:pt idx="67">
                  <c:v>27.7</c:v>
                </c:pt>
                <c:pt idx="68">
                  <c:v>25.5</c:v>
                </c:pt>
                <c:pt idx="69">
                  <c:v>0.0</c:v>
                </c:pt>
                <c:pt idx="70">
                  <c:v>3.8</c:v>
                </c:pt>
                <c:pt idx="71">
                  <c:v>5.7</c:v>
                </c:pt>
                <c:pt idx="72">
                  <c:v>56.3</c:v>
                </c:pt>
                <c:pt idx="73">
                  <c:v>0.0</c:v>
                </c:pt>
                <c:pt idx="74">
                  <c:v>68.0</c:v>
                </c:pt>
                <c:pt idx="75">
                  <c:v>0.6</c:v>
                </c:pt>
                <c:pt idx="76">
                  <c:v>0.1</c:v>
                </c:pt>
                <c:pt idx="77">
                  <c:v>0.0</c:v>
                </c:pt>
                <c:pt idx="78">
                  <c:v>47.3</c:v>
                </c:pt>
                <c:pt idx="79">
                  <c:v>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67729760"/>
        <c:axId val="1368064560"/>
      </c:scatterChart>
      <c:valAx>
        <c:axId val="13677297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8064560"/>
        <c:crosses val="autoZero"/>
        <c:crossBetween val="midCat"/>
      </c:valAx>
      <c:valAx>
        <c:axId val="1368064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77297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Pre</a:t>
            </a:r>
            <a:r>
              <a:rPr lang="en-US" sz="2400" baseline="0"/>
              <a:t> to </a:t>
            </a:r>
            <a:r>
              <a:rPr lang="en-US" sz="2400"/>
              <a:t>Post Change in Maximum % Tariff </a:t>
            </a:r>
          </a:p>
          <a:p>
            <a:pPr>
              <a:defRPr sz="2400"/>
            </a:pPr>
            <a:r>
              <a:rPr lang="en-US" sz="2400"/>
              <a:t>by Per Capita</a:t>
            </a:r>
            <a:r>
              <a:rPr lang="en-US" sz="2400" baseline="0"/>
              <a:t> GDP (</a:t>
            </a:r>
            <a:r>
              <a:rPr lang="en-US" sz="2400" b="0" i="0" u="none" strike="noStrike" baseline="0">
                <a:effectLst/>
              </a:rPr>
              <a:t>PPP $000</a:t>
            </a:r>
            <a:r>
              <a:rPr lang="en-US" sz="2400" b="0" i="0" u="none" strike="noStrike" baseline="0"/>
              <a:t> )</a:t>
            </a:r>
            <a:endParaRPr lang="en-US" sz="2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Results!$N$3</c:f>
              <c:strCache>
                <c:ptCount val="1"/>
                <c:pt idx="0">
                  <c:v>Pre-PostChg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25400">
                <a:solidFill>
                  <a:schemeClr val="accent1"/>
                </a:solidFill>
              </a:ln>
              <a:effectLst/>
            </c:spPr>
          </c:marker>
          <c:xVal>
            <c:numRef>
              <c:f>Results!$I$4:$I$137</c:f>
              <c:numCache>
                <c:formatCode>"$"#,##0.0</c:formatCode>
                <c:ptCount val="134"/>
                <c:pt idx="0">
                  <c:v>40.69935512938406</c:v>
                </c:pt>
                <c:pt idx="1">
                  <c:v>40.69935512938406</c:v>
                </c:pt>
                <c:pt idx="2">
                  <c:v>15.36487217070295</c:v>
                </c:pt>
                <c:pt idx="3">
                  <c:v>15.36487217070295</c:v>
                </c:pt>
                <c:pt idx="4">
                  <c:v>49.3728314759508</c:v>
                </c:pt>
                <c:pt idx="5">
                  <c:v>49.3728314759508</c:v>
                </c:pt>
                <c:pt idx="6">
                  <c:v>10.90050433260097</c:v>
                </c:pt>
                <c:pt idx="7">
                  <c:v>15.36487217070295</c:v>
                </c:pt>
                <c:pt idx="8">
                  <c:v>34.10224201084747</c:v>
                </c:pt>
                <c:pt idx="9">
                  <c:v>17.07660476117942</c:v>
                </c:pt>
                <c:pt idx="10">
                  <c:v>17.07660476117942</c:v>
                </c:pt>
                <c:pt idx="11">
                  <c:v>17.07660476117942</c:v>
                </c:pt>
                <c:pt idx="12">
                  <c:v>17.07660476117942</c:v>
                </c:pt>
                <c:pt idx="13">
                  <c:v>17.07660476117942</c:v>
                </c:pt>
                <c:pt idx="14">
                  <c:v>40.69935512938406</c:v>
                </c:pt>
                <c:pt idx="15">
                  <c:v>29.59979388875245</c:v>
                </c:pt>
                <c:pt idx="16">
                  <c:v>29.59979388875245</c:v>
                </c:pt>
                <c:pt idx="17">
                  <c:v>17.07660476117942</c:v>
                </c:pt>
                <c:pt idx="18">
                  <c:v>40.69935512938406</c:v>
                </c:pt>
                <c:pt idx="19">
                  <c:v>19.35747343415341</c:v>
                </c:pt>
                <c:pt idx="20">
                  <c:v>34.10224201084747</c:v>
                </c:pt>
                <c:pt idx="21">
                  <c:v>10.43708855343516</c:v>
                </c:pt>
                <c:pt idx="22">
                  <c:v>10.43708855343516</c:v>
                </c:pt>
                <c:pt idx="23">
                  <c:v>10.43708855343516</c:v>
                </c:pt>
                <c:pt idx="24">
                  <c:v>10.43708855343516</c:v>
                </c:pt>
                <c:pt idx="25">
                  <c:v>10.43708855343516</c:v>
                </c:pt>
                <c:pt idx="26">
                  <c:v>19.35747343415341</c:v>
                </c:pt>
                <c:pt idx="27">
                  <c:v>15.36487217070295</c:v>
                </c:pt>
                <c:pt idx="28">
                  <c:v>34.10224201084747</c:v>
                </c:pt>
                <c:pt idx="29">
                  <c:v>12.02893397625311</c:v>
                </c:pt>
                <c:pt idx="30">
                  <c:v>12.02893397625311</c:v>
                </c:pt>
                <c:pt idx="31">
                  <c:v>12.02893397625311</c:v>
                </c:pt>
                <c:pt idx="32">
                  <c:v>12.02893397625311</c:v>
                </c:pt>
                <c:pt idx="33">
                  <c:v>12.02893397625311</c:v>
                </c:pt>
                <c:pt idx="34">
                  <c:v>34.10224201084747</c:v>
                </c:pt>
                <c:pt idx="35">
                  <c:v>6.49660711557044</c:v>
                </c:pt>
                <c:pt idx="36">
                  <c:v>6.49660711557044</c:v>
                </c:pt>
                <c:pt idx="37">
                  <c:v>6.49660711557044</c:v>
                </c:pt>
                <c:pt idx="38">
                  <c:v>6.49660711557044</c:v>
                </c:pt>
                <c:pt idx="39">
                  <c:v>6.49660711557044</c:v>
                </c:pt>
                <c:pt idx="40">
                  <c:v>34.10224201084747</c:v>
                </c:pt>
                <c:pt idx="41">
                  <c:v>29.59979388875245</c:v>
                </c:pt>
                <c:pt idx="42">
                  <c:v>29.59979388875245</c:v>
                </c:pt>
                <c:pt idx="43">
                  <c:v>29.59979388875245</c:v>
                </c:pt>
                <c:pt idx="44">
                  <c:v>29.59979388875245</c:v>
                </c:pt>
                <c:pt idx="45">
                  <c:v>29.59979388875245</c:v>
                </c:pt>
                <c:pt idx="46">
                  <c:v>34.10224201084747</c:v>
                </c:pt>
                <c:pt idx="47">
                  <c:v>15.36487217070295</c:v>
                </c:pt>
                <c:pt idx="48">
                  <c:v>15.36487217070295</c:v>
                </c:pt>
                <c:pt idx="49">
                  <c:v>15.36487217070295</c:v>
                </c:pt>
                <c:pt idx="50">
                  <c:v>15.36487217070295</c:v>
                </c:pt>
                <c:pt idx="51">
                  <c:v>15.36487217070295</c:v>
                </c:pt>
                <c:pt idx="52">
                  <c:v>29.59979388875245</c:v>
                </c:pt>
                <c:pt idx="53">
                  <c:v>15.36487217070295</c:v>
                </c:pt>
                <c:pt idx="54">
                  <c:v>11.40098554337491</c:v>
                </c:pt>
                <c:pt idx="55">
                  <c:v>17.07660476117942</c:v>
                </c:pt>
                <c:pt idx="56">
                  <c:v>32.1882061659742</c:v>
                </c:pt>
                <c:pt idx="57">
                  <c:v>72.01790691149323</c:v>
                </c:pt>
                <c:pt idx="58">
                  <c:v>4.404537379326595</c:v>
                </c:pt>
                <c:pt idx="59">
                  <c:v>8.56321243914991</c:v>
                </c:pt>
                <c:pt idx="60">
                  <c:v>10.44112719378997</c:v>
                </c:pt>
                <c:pt idx="61">
                  <c:v>49.3728314759508</c:v>
                </c:pt>
                <c:pt idx="62">
                  <c:v>19.35747343415341</c:v>
                </c:pt>
                <c:pt idx="63">
                  <c:v>13.00001221306937</c:v>
                </c:pt>
                <c:pt idx="64">
                  <c:v>19.35747343415341</c:v>
                </c:pt>
                <c:pt idx="65">
                  <c:v>7.452561701545862</c:v>
                </c:pt>
                <c:pt idx="66">
                  <c:v>40.69935512938406</c:v>
                </c:pt>
                <c:pt idx="67">
                  <c:v>13.00001221306937</c:v>
                </c:pt>
                <c:pt idx="68">
                  <c:v>35.74977121060897</c:v>
                </c:pt>
                <c:pt idx="69">
                  <c:v>72.01790691149323</c:v>
                </c:pt>
                <c:pt idx="70">
                  <c:v>7.452561701545862</c:v>
                </c:pt>
                <c:pt idx="71">
                  <c:v>15.51608658704085</c:v>
                </c:pt>
                <c:pt idx="72">
                  <c:v>9.525819142007867</c:v>
                </c:pt>
                <c:pt idx="73">
                  <c:v>48.10772764806194</c:v>
                </c:pt>
                <c:pt idx="74">
                  <c:v>9.43013770901805</c:v>
                </c:pt>
                <c:pt idx="75">
                  <c:v>17.07660476117942</c:v>
                </c:pt>
                <c:pt idx="76">
                  <c:v>41.36321588087798</c:v>
                </c:pt>
                <c:pt idx="77">
                  <c:v>72.01790691149323</c:v>
                </c:pt>
                <c:pt idx="78">
                  <c:v>9.525819142007867</c:v>
                </c:pt>
                <c:pt idx="79">
                  <c:v>98.61468424486042</c:v>
                </c:pt>
              </c:numCache>
            </c:numRef>
          </c:xVal>
          <c:yVal>
            <c:numRef>
              <c:f>Results!$N$4:$N$137</c:f>
              <c:numCache>
                <c:formatCode>General</c:formatCode>
                <c:ptCount val="134"/>
                <c:pt idx="0">
                  <c:v>122.4</c:v>
                </c:pt>
                <c:pt idx="1">
                  <c:v>186.0</c:v>
                </c:pt>
                <c:pt idx="2">
                  <c:v>23.6</c:v>
                </c:pt>
                <c:pt idx="3">
                  <c:v>14.6</c:v>
                </c:pt>
                <c:pt idx="4">
                  <c:v>40.8</c:v>
                </c:pt>
                <c:pt idx="5">
                  <c:v>17.5</c:v>
                </c:pt>
                <c:pt idx="6">
                  <c:v>2.5</c:v>
                </c:pt>
                <c:pt idx="7">
                  <c:v>0.6</c:v>
                </c:pt>
                <c:pt idx="8">
                  <c:v>23.0</c:v>
                </c:pt>
                <c:pt idx="9">
                  <c:v>0.0</c:v>
                </c:pt>
                <c:pt idx="10">
                  <c:v>33.4</c:v>
                </c:pt>
                <c:pt idx="11">
                  <c:v>32.1</c:v>
                </c:pt>
                <c:pt idx="12">
                  <c:v>32.2</c:v>
                </c:pt>
                <c:pt idx="13">
                  <c:v>25.9</c:v>
                </c:pt>
                <c:pt idx="14">
                  <c:v>49.1</c:v>
                </c:pt>
                <c:pt idx="15">
                  <c:v>6.0</c:v>
                </c:pt>
                <c:pt idx="16">
                  <c:v>6.0</c:v>
                </c:pt>
                <c:pt idx="17">
                  <c:v>20.8</c:v>
                </c:pt>
                <c:pt idx="18">
                  <c:v>181.6</c:v>
                </c:pt>
                <c:pt idx="19">
                  <c:v>-4.5</c:v>
                </c:pt>
                <c:pt idx="20">
                  <c:v>4.0</c:v>
                </c:pt>
                <c:pt idx="21">
                  <c:v>0.0</c:v>
                </c:pt>
                <c:pt idx="22">
                  <c:v>-9.6</c:v>
                </c:pt>
                <c:pt idx="23">
                  <c:v>-4.1</c:v>
                </c:pt>
                <c:pt idx="24">
                  <c:v>-2.0</c:v>
                </c:pt>
                <c:pt idx="25">
                  <c:v>4.1</c:v>
                </c:pt>
                <c:pt idx="26">
                  <c:v>-4.0</c:v>
                </c:pt>
                <c:pt idx="27">
                  <c:v>17.5</c:v>
                </c:pt>
                <c:pt idx="28">
                  <c:v>7.0</c:v>
                </c:pt>
                <c:pt idx="29">
                  <c:v>-5.3</c:v>
                </c:pt>
                <c:pt idx="30">
                  <c:v>-6.1</c:v>
                </c:pt>
                <c:pt idx="31">
                  <c:v>-7.5</c:v>
                </c:pt>
                <c:pt idx="32">
                  <c:v>-7.6</c:v>
                </c:pt>
                <c:pt idx="33">
                  <c:v>-5.5</c:v>
                </c:pt>
                <c:pt idx="34">
                  <c:v>3.8</c:v>
                </c:pt>
                <c:pt idx="35">
                  <c:v>1.8</c:v>
                </c:pt>
                <c:pt idx="36">
                  <c:v>-15.0</c:v>
                </c:pt>
                <c:pt idx="37">
                  <c:v>-17.5</c:v>
                </c:pt>
                <c:pt idx="38">
                  <c:v>-20.0</c:v>
                </c:pt>
                <c:pt idx="39">
                  <c:v>-14.8</c:v>
                </c:pt>
                <c:pt idx="40">
                  <c:v>8.0</c:v>
                </c:pt>
                <c:pt idx="41">
                  <c:v>8.5</c:v>
                </c:pt>
                <c:pt idx="42">
                  <c:v>9.0</c:v>
                </c:pt>
                <c:pt idx="43">
                  <c:v>8.0</c:v>
                </c:pt>
                <c:pt idx="44">
                  <c:v>7.4</c:v>
                </c:pt>
                <c:pt idx="45">
                  <c:v>9.4</c:v>
                </c:pt>
                <c:pt idx="46">
                  <c:v>8.0</c:v>
                </c:pt>
                <c:pt idx="47">
                  <c:v>8.5</c:v>
                </c:pt>
                <c:pt idx="48">
                  <c:v>9.0</c:v>
                </c:pt>
                <c:pt idx="49">
                  <c:v>8.0</c:v>
                </c:pt>
                <c:pt idx="50">
                  <c:v>7.4</c:v>
                </c:pt>
                <c:pt idx="51">
                  <c:v>9.4</c:v>
                </c:pt>
                <c:pt idx="52">
                  <c:v>5.4</c:v>
                </c:pt>
                <c:pt idx="53">
                  <c:v>-0.1</c:v>
                </c:pt>
                <c:pt idx="54">
                  <c:v>0.0</c:v>
                </c:pt>
                <c:pt idx="55">
                  <c:v>30.9</c:v>
                </c:pt>
                <c:pt idx="56">
                  <c:v>290.6</c:v>
                </c:pt>
                <c:pt idx="57">
                  <c:v>-332.8</c:v>
                </c:pt>
                <c:pt idx="58">
                  <c:v>-23.3</c:v>
                </c:pt>
                <c:pt idx="59">
                  <c:v>-2.8</c:v>
                </c:pt>
                <c:pt idx="60">
                  <c:v>-2.4</c:v>
                </c:pt>
                <c:pt idx="61">
                  <c:v>71.1</c:v>
                </c:pt>
                <c:pt idx="62">
                  <c:v>-4.6</c:v>
                </c:pt>
                <c:pt idx="63">
                  <c:v>-2.4</c:v>
                </c:pt>
                <c:pt idx="64">
                  <c:v>-4.5</c:v>
                </c:pt>
                <c:pt idx="65">
                  <c:v>-3.9</c:v>
                </c:pt>
                <c:pt idx="66">
                  <c:v>-1.7</c:v>
                </c:pt>
                <c:pt idx="67">
                  <c:v>-2.5</c:v>
                </c:pt>
                <c:pt idx="68">
                  <c:v>27.9</c:v>
                </c:pt>
                <c:pt idx="69">
                  <c:v>-220.2</c:v>
                </c:pt>
                <c:pt idx="70">
                  <c:v>2.0</c:v>
                </c:pt>
                <c:pt idx="71">
                  <c:v>-2.0</c:v>
                </c:pt>
                <c:pt idx="72">
                  <c:v>-13.9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68260176"/>
        <c:axId val="1368262224"/>
      </c:scatterChart>
      <c:valAx>
        <c:axId val="13682601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8262224"/>
        <c:crosses val="autoZero"/>
        <c:crossBetween val="midCat"/>
      </c:valAx>
      <c:valAx>
        <c:axId val="1368262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82601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0" i="0" baseline="0">
                <a:effectLst/>
              </a:rPr>
              <a:t>Minimum Percent Dutiable </a:t>
            </a:r>
            <a:endParaRPr lang="en-US" sz="2800">
              <a:effectLst/>
            </a:endParaRPr>
          </a:p>
          <a:p>
            <a:pPr>
              <a:defRPr sz="2800"/>
            </a:pPr>
            <a:r>
              <a:rPr lang="en-US" sz="2800" b="0" i="0" baseline="0">
                <a:effectLst/>
              </a:rPr>
              <a:t>by Population (millions)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Results!$M$3</c:f>
              <c:strCache>
                <c:ptCount val="1"/>
                <c:pt idx="0">
                  <c:v>Min%Dut</c:v>
                </c:pt>
              </c:strCache>
            </c:strRef>
          </c:tx>
          <c:spPr>
            <a:ln w="317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Results!$J$4:$J$73</c:f>
              <c:numCache>
                <c:formatCode>#,##0.0</c:formatCode>
                <c:ptCount val="70"/>
                <c:pt idx="0">
                  <c:v>34.34278</c:v>
                </c:pt>
                <c:pt idx="1">
                  <c:v>34.34278</c:v>
                </c:pt>
                <c:pt idx="2">
                  <c:v>120.365271</c:v>
                </c:pt>
                <c:pt idx="3">
                  <c:v>120.365271</c:v>
                </c:pt>
                <c:pt idx="4">
                  <c:v>311.718857</c:v>
                </c:pt>
                <c:pt idx="5">
                  <c:v>311.718857</c:v>
                </c:pt>
                <c:pt idx="6">
                  <c:v>46.406446</c:v>
                </c:pt>
                <c:pt idx="7">
                  <c:v>120.365271</c:v>
                </c:pt>
                <c:pt idx="8">
                  <c:v>504.003891</c:v>
                </c:pt>
                <c:pt idx="9">
                  <c:v>73.517002</c:v>
                </c:pt>
                <c:pt idx="10">
                  <c:v>73.517002</c:v>
                </c:pt>
                <c:pt idx="11">
                  <c:v>73.517002</c:v>
                </c:pt>
                <c:pt idx="12">
                  <c:v>73.517002</c:v>
                </c:pt>
                <c:pt idx="13">
                  <c:v>73.517002</c:v>
                </c:pt>
                <c:pt idx="14">
                  <c:v>34.34278</c:v>
                </c:pt>
                <c:pt idx="15">
                  <c:v>7.7658</c:v>
                </c:pt>
                <c:pt idx="16">
                  <c:v>7.7658</c:v>
                </c:pt>
                <c:pt idx="17">
                  <c:v>73.517002</c:v>
                </c:pt>
                <c:pt idx="18">
                  <c:v>34.34278</c:v>
                </c:pt>
                <c:pt idx="19">
                  <c:v>17.201305</c:v>
                </c:pt>
                <c:pt idx="20">
                  <c:v>504.003891</c:v>
                </c:pt>
                <c:pt idx="21">
                  <c:v>10.75887</c:v>
                </c:pt>
                <c:pt idx="22">
                  <c:v>10.75887</c:v>
                </c:pt>
                <c:pt idx="23">
                  <c:v>10.75887</c:v>
                </c:pt>
                <c:pt idx="24">
                  <c:v>10.75887</c:v>
                </c:pt>
                <c:pt idx="25">
                  <c:v>10.75887</c:v>
                </c:pt>
                <c:pt idx="26">
                  <c:v>17.201305</c:v>
                </c:pt>
                <c:pt idx="27">
                  <c:v>120.365271</c:v>
                </c:pt>
                <c:pt idx="28">
                  <c:v>504.003891</c:v>
                </c:pt>
                <c:pt idx="29">
                  <c:v>51.7293453578159</c:v>
                </c:pt>
                <c:pt idx="30">
                  <c:v>51.7293453578159</c:v>
                </c:pt>
                <c:pt idx="31">
                  <c:v>51.7293453578159</c:v>
                </c:pt>
                <c:pt idx="32">
                  <c:v>51.7293453578159</c:v>
                </c:pt>
                <c:pt idx="33">
                  <c:v>51.7293453578159</c:v>
                </c:pt>
                <c:pt idx="34">
                  <c:v>504.003891</c:v>
                </c:pt>
                <c:pt idx="35">
                  <c:v>32.531964</c:v>
                </c:pt>
                <c:pt idx="36">
                  <c:v>32.531964</c:v>
                </c:pt>
                <c:pt idx="37">
                  <c:v>32.531964</c:v>
                </c:pt>
                <c:pt idx="38">
                  <c:v>32.531964</c:v>
                </c:pt>
                <c:pt idx="39">
                  <c:v>32.531964</c:v>
                </c:pt>
                <c:pt idx="40">
                  <c:v>504.003891</c:v>
                </c:pt>
                <c:pt idx="41">
                  <c:v>7.7658</c:v>
                </c:pt>
                <c:pt idx="42">
                  <c:v>7.7658</c:v>
                </c:pt>
                <c:pt idx="43">
                  <c:v>7.7658</c:v>
                </c:pt>
                <c:pt idx="44">
                  <c:v>7.7658</c:v>
                </c:pt>
                <c:pt idx="45">
                  <c:v>7.7658</c:v>
                </c:pt>
                <c:pt idx="46">
                  <c:v>504.003891</c:v>
                </c:pt>
                <c:pt idx="47">
                  <c:v>120.365271</c:v>
                </c:pt>
                <c:pt idx="48">
                  <c:v>120.365271</c:v>
                </c:pt>
                <c:pt idx="49">
                  <c:v>120.365271</c:v>
                </c:pt>
                <c:pt idx="50">
                  <c:v>120.365271</c:v>
                </c:pt>
                <c:pt idx="51">
                  <c:v>120.365271</c:v>
                </c:pt>
                <c:pt idx="52">
                  <c:v>7.7658</c:v>
                </c:pt>
                <c:pt idx="53">
                  <c:v>120.365271</c:v>
                </c:pt>
                <c:pt idx="54">
                  <c:v>2.065888</c:v>
                </c:pt>
                <c:pt idx="55">
                  <c:v>73.517002</c:v>
                </c:pt>
                <c:pt idx="56">
                  <c:v>4.383999999999999</c:v>
                </c:pt>
                <c:pt idx="57">
                  <c:v>5.183688</c:v>
                </c:pt>
                <c:pt idx="58">
                  <c:v>1247.446011</c:v>
                </c:pt>
                <c:pt idx="59">
                  <c:v>20.271</c:v>
                </c:pt>
                <c:pt idx="60">
                  <c:v>6.760371</c:v>
                </c:pt>
                <c:pt idx="61">
                  <c:v>311.718857</c:v>
                </c:pt>
                <c:pt idx="62">
                  <c:v>17.201305</c:v>
                </c:pt>
                <c:pt idx="63">
                  <c:v>4.600486999999986</c:v>
                </c:pt>
                <c:pt idx="64">
                  <c:v>17.201305</c:v>
                </c:pt>
                <c:pt idx="65">
                  <c:v>6.055208</c:v>
                </c:pt>
                <c:pt idx="66">
                  <c:v>34.34278</c:v>
                </c:pt>
                <c:pt idx="67">
                  <c:v>4.600486999999986</c:v>
                </c:pt>
                <c:pt idx="68">
                  <c:v>127.817277</c:v>
                </c:pt>
                <c:pt idx="69">
                  <c:v>5.183688</c:v>
                </c:pt>
              </c:numCache>
            </c:numRef>
          </c:xVal>
          <c:yVal>
            <c:numRef>
              <c:f>Results!$M$4:$M$73</c:f>
              <c:numCache>
                <c:formatCode>General</c:formatCode>
                <c:ptCount val="70"/>
                <c:pt idx="0">
                  <c:v>0.6</c:v>
                </c:pt>
                <c:pt idx="1">
                  <c:v>0.0</c:v>
                </c:pt>
                <c:pt idx="2">
                  <c:v>0.4</c:v>
                </c:pt>
                <c:pt idx="3">
                  <c:v>0.0</c:v>
                </c:pt>
                <c:pt idx="4">
                  <c:v>0.1</c:v>
                </c:pt>
                <c:pt idx="5">
                  <c:v>0.5</c:v>
                </c:pt>
                <c:pt idx="6">
                  <c:v>3.8</c:v>
                </c:pt>
                <c:pt idx="7">
                  <c:v>1.6</c:v>
                </c:pt>
                <c:pt idx="8">
                  <c:v>0.4</c:v>
                </c:pt>
                <c:pt idx="9">
                  <c:v>7.6</c:v>
                </c:pt>
                <c:pt idx="10">
                  <c:v>16.3</c:v>
                </c:pt>
                <c:pt idx="11">
                  <c:v>15.2</c:v>
                </c:pt>
                <c:pt idx="12">
                  <c:v>12.8</c:v>
                </c:pt>
                <c:pt idx="13">
                  <c:v>8.5</c:v>
                </c:pt>
                <c:pt idx="14">
                  <c:v>11.3</c:v>
                </c:pt>
                <c:pt idx="15">
                  <c:v>3.9</c:v>
                </c:pt>
                <c:pt idx="16">
                  <c:v>5.6</c:v>
                </c:pt>
                <c:pt idx="17">
                  <c:v>10.9</c:v>
                </c:pt>
                <c:pt idx="18">
                  <c:v>0.0</c:v>
                </c:pt>
                <c:pt idx="19">
                  <c:v>79.1</c:v>
                </c:pt>
                <c:pt idx="20">
                  <c:v>10.4</c:v>
                </c:pt>
                <c:pt idx="21">
                  <c:v>23.3</c:v>
                </c:pt>
                <c:pt idx="22">
                  <c:v>31.4</c:v>
                </c:pt>
                <c:pt idx="23">
                  <c:v>25.6</c:v>
                </c:pt>
                <c:pt idx="24">
                  <c:v>28.6</c:v>
                </c:pt>
                <c:pt idx="25">
                  <c:v>18.2</c:v>
                </c:pt>
                <c:pt idx="26">
                  <c:v>1.2</c:v>
                </c:pt>
                <c:pt idx="27">
                  <c:v>0.2</c:v>
                </c:pt>
                <c:pt idx="28">
                  <c:v>9.3</c:v>
                </c:pt>
                <c:pt idx="29">
                  <c:v>3.1</c:v>
                </c:pt>
                <c:pt idx="30">
                  <c:v>4.6</c:v>
                </c:pt>
                <c:pt idx="31">
                  <c:v>3.8</c:v>
                </c:pt>
                <c:pt idx="32">
                  <c:v>5.6</c:v>
                </c:pt>
                <c:pt idx="33">
                  <c:v>4.5</c:v>
                </c:pt>
                <c:pt idx="34">
                  <c:v>0.4</c:v>
                </c:pt>
                <c:pt idx="35">
                  <c:v>12.6</c:v>
                </c:pt>
                <c:pt idx="36">
                  <c:v>15.9</c:v>
                </c:pt>
                <c:pt idx="37">
                  <c:v>8.9</c:v>
                </c:pt>
                <c:pt idx="38">
                  <c:v>12.1</c:v>
                </c:pt>
                <c:pt idx="39">
                  <c:v>11.5</c:v>
                </c:pt>
                <c:pt idx="40">
                  <c:v>2.7</c:v>
                </c:pt>
                <c:pt idx="41">
                  <c:v>3.8</c:v>
                </c:pt>
                <c:pt idx="42">
                  <c:v>3.6</c:v>
                </c:pt>
                <c:pt idx="43">
                  <c:v>3.0</c:v>
                </c:pt>
                <c:pt idx="44">
                  <c:v>3.0</c:v>
                </c:pt>
                <c:pt idx="45">
                  <c:v>4.3</c:v>
                </c:pt>
                <c:pt idx="46">
                  <c:v>2.7</c:v>
                </c:pt>
                <c:pt idx="47">
                  <c:v>3.8</c:v>
                </c:pt>
                <c:pt idx="48">
                  <c:v>3.6</c:v>
                </c:pt>
                <c:pt idx="49">
                  <c:v>3.0</c:v>
                </c:pt>
                <c:pt idx="50">
                  <c:v>3.0</c:v>
                </c:pt>
                <c:pt idx="51">
                  <c:v>4.3</c:v>
                </c:pt>
                <c:pt idx="52">
                  <c:v>5.1</c:v>
                </c:pt>
                <c:pt idx="53">
                  <c:v>2.2</c:v>
                </c:pt>
                <c:pt idx="54">
                  <c:v>21.1</c:v>
                </c:pt>
                <c:pt idx="55">
                  <c:v>5.0</c:v>
                </c:pt>
                <c:pt idx="56">
                  <c:v>0.0</c:v>
                </c:pt>
                <c:pt idx="57">
                  <c:v>0.0</c:v>
                </c:pt>
                <c:pt idx="58">
                  <c:v>20.7</c:v>
                </c:pt>
                <c:pt idx="59">
                  <c:v>28.0</c:v>
                </c:pt>
                <c:pt idx="60">
                  <c:v>2.0</c:v>
                </c:pt>
                <c:pt idx="61">
                  <c:v>0.9</c:v>
                </c:pt>
                <c:pt idx="62">
                  <c:v>41.5</c:v>
                </c:pt>
                <c:pt idx="63">
                  <c:v>6.8</c:v>
                </c:pt>
                <c:pt idx="64">
                  <c:v>69.6</c:v>
                </c:pt>
                <c:pt idx="65">
                  <c:v>2.5</c:v>
                </c:pt>
                <c:pt idx="66">
                  <c:v>3.3</c:v>
                </c:pt>
                <c:pt idx="67">
                  <c:v>27.7</c:v>
                </c:pt>
                <c:pt idx="68">
                  <c:v>25.5</c:v>
                </c:pt>
                <c:pt idx="69">
                  <c:v>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48353968"/>
        <c:axId val="1348356016"/>
      </c:scatterChart>
      <c:valAx>
        <c:axId val="1348353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356016"/>
        <c:crosses val="autoZero"/>
        <c:crossBetween val="midCat"/>
      </c:valAx>
      <c:valAx>
        <c:axId val="1348356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35396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baseline="0">
                <a:effectLst/>
              </a:rPr>
              <a:t>Pre to Post Change in Maximum % Tariff </a:t>
            </a:r>
            <a:endParaRPr lang="en-US" sz="2400">
              <a:effectLst/>
            </a:endParaRPr>
          </a:p>
          <a:p>
            <a:pPr>
              <a:defRPr sz="2400"/>
            </a:pPr>
            <a:r>
              <a:rPr lang="en-US" sz="2400" b="0" i="0" baseline="0">
                <a:effectLst/>
              </a:rPr>
              <a:t>by </a:t>
            </a:r>
            <a:r>
              <a:rPr lang="en-US" sz="2400" b="0" i="0" u="none" strike="noStrike" baseline="0">
                <a:effectLst/>
              </a:rPr>
              <a:t>Population (millions)</a:t>
            </a:r>
          </a:p>
          <a:p>
            <a:pPr>
              <a:defRPr sz="2400"/>
            </a:pPr>
            <a:endParaRPr lang="en-US" sz="2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Results!$N$3</c:f>
              <c:strCache>
                <c:ptCount val="1"/>
                <c:pt idx="0">
                  <c:v>Pre-PostChg</c:v>
                </c:pt>
              </c:strCache>
            </c:strRef>
          </c:tx>
          <c:spPr>
            <a:ln w="317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Results!$J$4:$J$73</c:f>
              <c:numCache>
                <c:formatCode>#,##0.0</c:formatCode>
                <c:ptCount val="70"/>
                <c:pt idx="0">
                  <c:v>34.34278</c:v>
                </c:pt>
                <c:pt idx="1">
                  <c:v>34.34278</c:v>
                </c:pt>
                <c:pt idx="2">
                  <c:v>120.365271</c:v>
                </c:pt>
                <c:pt idx="3">
                  <c:v>120.365271</c:v>
                </c:pt>
                <c:pt idx="4">
                  <c:v>311.718857</c:v>
                </c:pt>
                <c:pt idx="5">
                  <c:v>311.718857</c:v>
                </c:pt>
                <c:pt idx="6">
                  <c:v>46.406446</c:v>
                </c:pt>
                <c:pt idx="7">
                  <c:v>120.365271</c:v>
                </c:pt>
                <c:pt idx="8">
                  <c:v>504.003891</c:v>
                </c:pt>
                <c:pt idx="9">
                  <c:v>73.517002</c:v>
                </c:pt>
                <c:pt idx="10">
                  <c:v>73.517002</c:v>
                </c:pt>
                <c:pt idx="11">
                  <c:v>73.517002</c:v>
                </c:pt>
                <c:pt idx="12">
                  <c:v>73.517002</c:v>
                </c:pt>
                <c:pt idx="13">
                  <c:v>73.517002</c:v>
                </c:pt>
                <c:pt idx="14">
                  <c:v>34.34278</c:v>
                </c:pt>
                <c:pt idx="15">
                  <c:v>7.7658</c:v>
                </c:pt>
                <c:pt idx="16">
                  <c:v>7.7658</c:v>
                </c:pt>
                <c:pt idx="17">
                  <c:v>73.517002</c:v>
                </c:pt>
                <c:pt idx="18">
                  <c:v>34.34278</c:v>
                </c:pt>
                <c:pt idx="19">
                  <c:v>17.201305</c:v>
                </c:pt>
                <c:pt idx="20">
                  <c:v>504.003891</c:v>
                </c:pt>
                <c:pt idx="21">
                  <c:v>10.75887</c:v>
                </c:pt>
                <c:pt idx="22">
                  <c:v>10.75887</c:v>
                </c:pt>
                <c:pt idx="23">
                  <c:v>10.75887</c:v>
                </c:pt>
                <c:pt idx="24">
                  <c:v>10.75887</c:v>
                </c:pt>
                <c:pt idx="25">
                  <c:v>10.75887</c:v>
                </c:pt>
                <c:pt idx="26">
                  <c:v>17.201305</c:v>
                </c:pt>
                <c:pt idx="27">
                  <c:v>120.365271</c:v>
                </c:pt>
                <c:pt idx="28">
                  <c:v>504.003891</c:v>
                </c:pt>
                <c:pt idx="29">
                  <c:v>51.7293453578159</c:v>
                </c:pt>
                <c:pt idx="30">
                  <c:v>51.7293453578159</c:v>
                </c:pt>
                <c:pt idx="31">
                  <c:v>51.7293453578159</c:v>
                </c:pt>
                <c:pt idx="32">
                  <c:v>51.7293453578159</c:v>
                </c:pt>
                <c:pt idx="33">
                  <c:v>51.7293453578159</c:v>
                </c:pt>
                <c:pt idx="34">
                  <c:v>504.003891</c:v>
                </c:pt>
                <c:pt idx="35">
                  <c:v>32.531964</c:v>
                </c:pt>
                <c:pt idx="36">
                  <c:v>32.531964</c:v>
                </c:pt>
                <c:pt idx="37">
                  <c:v>32.531964</c:v>
                </c:pt>
                <c:pt idx="38">
                  <c:v>32.531964</c:v>
                </c:pt>
                <c:pt idx="39">
                  <c:v>32.531964</c:v>
                </c:pt>
                <c:pt idx="40">
                  <c:v>504.003891</c:v>
                </c:pt>
                <c:pt idx="41">
                  <c:v>7.7658</c:v>
                </c:pt>
                <c:pt idx="42">
                  <c:v>7.7658</c:v>
                </c:pt>
                <c:pt idx="43">
                  <c:v>7.7658</c:v>
                </c:pt>
                <c:pt idx="44">
                  <c:v>7.7658</c:v>
                </c:pt>
                <c:pt idx="45">
                  <c:v>7.7658</c:v>
                </c:pt>
                <c:pt idx="46">
                  <c:v>504.003891</c:v>
                </c:pt>
                <c:pt idx="47">
                  <c:v>120.365271</c:v>
                </c:pt>
                <c:pt idx="48">
                  <c:v>120.365271</c:v>
                </c:pt>
                <c:pt idx="49">
                  <c:v>120.365271</c:v>
                </c:pt>
                <c:pt idx="50">
                  <c:v>120.365271</c:v>
                </c:pt>
                <c:pt idx="51">
                  <c:v>120.365271</c:v>
                </c:pt>
                <c:pt idx="52">
                  <c:v>7.7658</c:v>
                </c:pt>
                <c:pt idx="53">
                  <c:v>120.365271</c:v>
                </c:pt>
                <c:pt idx="54">
                  <c:v>2.065888</c:v>
                </c:pt>
                <c:pt idx="55">
                  <c:v>73.517002</c:v>
                </c:pt>
                <c:pt idx="56">
                  <c:v>4.383999999999999</c:v>
                </c:pt>
                <c:pt idx="57">
                  <c:v>5.183688</c:v>
                </c:pt>
                <c:pt idx="58">
                  <c:v>1247.446011</c:v>
                </c:pt>
                <c:pt idx="59">
                  <c:v>20.271</c:v>
                </c:pt>
                <c:pt idx="60">
                  <c:v>6.760371</c:v>
                </c:pt>
                <c:pt idx="61">
                  <c:v>311.718857</c:v>
                </c:pt>
                <c:pt idx="62">
                  <c:v>17.201305</c:v>
                </c:pt>
                <c:pt idx="63">
                  <c:v>4.600486999999986</c:v>
                </c:pt>
                <c:pt idx="64">
                  <c:v>17.201305</c:v>
                </c:pt>
                <c:pt idx="65">
                  <c:v>6.055208</c:v>
                </c:pt>
                <c:pt idx="66">
                  <c:v>34.34278</c:v>
                </c:pt>
                <c:pt idx="67">
                  <c:v>4.600486999999986</c:v>
                </c:pt>
                <c:pt idx="68">
                  <c:v>127.817277</c:v>
                </c:pt>
                <c:pt idx="69">
                  <c:v>5.183688</c:v>
                </c:pt>
              </c:numCache>
            </c:numRef>
          </c:xVal>
          <c:yVal>
            <c:numRef>
              <c:f>Results!$N$4:$N$73</c:f>
              <c:numCache>
                <c:formatCode>General</c:formatCode>
                <c:ptCount val="70"/>
                <c:pt idx="0">
                  <c:v>122.4</c:v>
                </c:pt>
                <c:pt idx="1">
                  <c:v>186.0</c:v>
                </c:pt>
                <c:pt idx="2">
                  <c:v>23.6</c:v>
                </c:pt>
                <c:pt idx="3">
                  <c:v>14.6</c:v>
                </c:pt>
                <c:pt idx="4">
                  <c:v>40.8</c:v>
                </c:pt>
                <c:pt idx="5">
                  <c:v>17.5</c:v>
                </c:pt>
                <c:pt idx="6">
                  <c:v>2.5</c:v>
                </c:pt>
                <c:pt idx="7">
                  <c:v>0.6</c:v>
                </c:pt>
                <c:pt idx="8">
                  <c:v>23.0</c:v>
                </c:pt>
                <c:pt idx="9">
                  <c:v>0.0</c:v>
                </c:pt>
                <c:pt idx="10">
                  <c:v>33.4</c:v>
                </c:pt>
                <c:pt idx="11">
                  <c:v>32.1</c:v>
                </c:pt>
                <c:pt idx="12">
                  <c:v>32.2</c:v>
                </c:pt>
                <c:pt idx="13">
                  <c:v>25.9</c:v>
                </c:pt>
                <c:pt idx="14">
                  <c:v>49.1</c:v>
                </c:pt>
                <c:pt idx="15">
                  <c:v>6.0</c:v>
                </c:pt>
                <c:pt idx="16">
                  <c:v>6.0</c:v>
                </c:pt>
                <c:pt idx="17">
                  <c:v>20.8</c:v>
                </c:pt>
                <c:pt idx="18">
                  <c:v>181.6</c:v>
                </c:pt>
                <c:pt idx="19">
                  <c:v>-4.5</c:v>
                </c:pt>
                <c:pt idx="20">
                  <c:v>4.0</c:v>
                </c:pt>
                <c:pt idx="21">
                  <c:v>0.0</c:v>
                </c:pt>
                <c:pt idx="22">
                  <c:v>-9.6</c:v>
                </c:pt>
                <c:pt idx="23">
                  <c:v>-4.1</c:v>
                </c:pt>
                <c:pt idx="24">
                  <c:v>-2.0</c:v>
                </c:pt>
                <c:pt idx="25">
                  <c:v>4.1</c:v>
                </c:pt>
                <c:pt idx="26">
                  <c:v>-4.0</c:v>
                </c:pt>
                <c:pt idx="27">
                  <c:v>17.5</c:v>
                </c:pt>
                <c:pt idx="28">
                  <c:v>7.0</c:v>
                </c:pt>
                <c:pt idx="29">
                  <c:v>-5.3</c:v>
                </c:pt>
                <c:pt idx="30">
                  <c:v>-6.1</c:v>
                </c:pt>
                <c:pt idx="31">
                  <c:v>-7.5</c:v>
                </c:pt>
                <c:pt idx="32">
                  <c:v>-7.6</c:v>
                </c:pt>
                <c:pt idx="33">
                  <c:v>-5.5</c:v>
                </c:pt>
                <c:pt idx="34">
                  <c:v>3.8</c:v>
                </c:pt>
                <c:pt idx="35">
                  <c:v>1.8</c:v>
                </c:pt>
                <c:pt idx="36">
                  <c:v>-15.0</c:v>
                </c:pt>
                <c:pt idx="37">
                  <c:v>-17.5</c:v>
                </c:pt>
                <c:pt idx="38">
                  <c:v>-20.0</c:v>
                </c:pt>
                <c:pt idx="39">
                  <c:v>-14.8</c:v>
                </c:pt>
                <c:pt idx="40">
                  <c:v>8.0</c:v>
                </c:pt>
                <c:pt idx="41">
                  <c:v>8.5</c:v>
                </c:pt>
                <c:pt idx="42">
                  <c:v>9.0</c:v>
                </c:pt>
                <c:pt idx="43">
                  <c:v>8.0</c:v>
                </c:pt>
                <c:pt idx="44">
                  <c:v>7.4</c:v>
                </c:pt>
                <c:pt idx="45">
                  <c:v>9.4</c:v>
                </c:pt>
                <c:pt idx="46">
                  <c:v>8.0</c:v>
                </c:pt>
                <c:pt idx="47">
                  <c:v>8.5</c:v>
                </c:pt>
                <c:pt idx="48">
                  <c:v>9.0</c:v>
                </c:pt>
                <c:pt idx="49">
                  <c:v>8.0</c:v>
                </c:pt>
                <c:pt idx="50">
                  <c:v>7.4</c:v>
                </c:pt>
                <c:pt idx="51">
                  <c:v>9.4</c:v>
                </c:pt>
                <c:pt idx="52">
                  <c:v>5.4</c:v>
                </c:pt>
                <c:pt idx="53">
                  <c:v>-0.1</c:v>
                </c:pt>
                <c:pt idx="54">
                  <c:v>0.0</c:v>
                </c:pt>
                <c:pt idx="55">
                  <c:v>30.9</c:v>
                </c:pt>
                <c:pt idx="56">
                  <c:v>290.6</c:v>
                </c:pt>
                <c:pt idx="57">
                  <c:v>-332.8</c:v>
                </c:pt>
                <c:pt idx="58">
                  <c:v>-23.3</c:v>
                </c:pt>
                <c:pt idx="59">
                  <c:v>-2.8</c:v>
                </c:pt>
                <c:pt idx="60">
                  <c:v>-2.4</c:v>
                </c:pt>
                <c:pt idx="61">
                  <c:v>71.1</c:v>
                </c:pt>
                <c:pt idx="62">
                  <c:v>-4.6</c:v>
                </c:pt>
                <c:pt idx="63">
                  <c:v>-2.4</c:v>
                </c:pt>
                <c:pt idx="64">
                  <c:v>-4.5</c:v>
                </c:pt>
                <c:pt idx="65">
                  <c:v>-3.9</c:v>
                </c:pt>
                <c:pt idx="66">
                  <c:v>-1.7</c:v>
                </c:pt>
                <c:pt idx="67">
                  <c:v>-2.5</c:v>
                </c:pt>
                <c:pt idx="68">
                  <c:v>27.9</c:v>
                </c:pt>
                <c:pt idx="69">
                  <c:v>-220.2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48338592"/>
        <c:axId val="1348340640"/>
      </c:scatterChart>
      <c:valAx>
        <c:axId val="13483385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340640"/>
        <c:crosses val="autoZero"/>
        <c:crossBetween val="midCat"/>
      </c:valAx>
      <c:valAx>
        <c:axId val="134834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3385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baseline="0">
                <a:effectLst/>
              </a:rPr>
              <a:t>Minimum Percent Dutiable </a:t>
            </a:r>
          </a:p>
          <a:p>
            <a:pPr>
              <a:defRPr sz="2400"/>
            </a:pPr>
            <a:r>
              <a:rPr lang="en-US" sz="2400" b="0" i="0" baseline="0">
                <a:effectLst/>
              </a:rPr>
              <a:t>by Years of Entry-into-Force since 1993</a:t>
            </a:r>
            <a:endParaRPr lang="en-US" sz="2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Results!$M$3</c:f>
              <c:strCache>
                <c:ptCount val="1"/>
                <c:pt idx="0">
                  <c:v>Min%Dut</c:v>
                </c:pt>
              </c:strCache>
            </c:strRef>
          </c:tx>
          <c:spPr>
            <a:ln w="3175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25400">
                <a:solidFill>
                  <a:schemeClr val="accent1"/>
                </a:solidFill>
              </a:ln>
              <a:effectLst/>
            </c:spPr>
          </c:marker>
          <c:xVal>
            <c:numRef>
              <c:f>Results!$K$4:$K$73</c:f>
              <c:numCache>
                <c:formatCode>0</c:formatCode>
                <c:ptCount val="70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2.0</c:v>
                </c:pt>
                <c:pt idx="7">
                  <c:v>2.0</c:v>
                </c:pt>
                <c:pt idx="8">
                  <c:v>3.0</c:v>
                </c:pt>
                <c:pt idx="9">
                  <c:v>3.0</c:v>
                </c:pt>
                <c:pt idx="10">
                  <c:v>3.0</c:v>
                </c:pt>
                <c:pt idx="11">
                  <c:v>3.0</c:v>
                </c:pt>
                <c:pt idx="12">
                  <c:v>3.0</c:v>
                </c:pt>
                <c:pt idx="13">
                  <c:v>3.0</c:v>
                </c:pt>
                <c:pt idx="14">
                  <c:v>4.0</c:v>
                </c:pt>
                <c:pt idx="15">
                  <c:v>4.0</c:v>
                </c:pt>
                <c:pt idx="16">
                  <c:v>4.0</c:v>
                </c:pt>
                <c:pt idx="17">
                  <c:v>4.0</c:v>
                </c:pt>
                <c:pt idx="18">
                  <c:v>4.0</c:v>
                </c:pt>
                <c:pt idx="19">
                  <c:v>4.0</c:v>
                </c:pt>
                <c:pt idx="20">
                  <c:v>5.0</c:v>
                </c:pt>
                <c:pt idx="21">
                  <c:v>5.0</c:v>
                </c:pt>
                <c:pt idx="22">
                  <c:v>5.0</c:v>
                </c:pt>
                <c:pt idx="23">
                  <c:v>5.0</c:v>
                </c:pt>
                <c:pt idx="24">
                  <c:v>5.0</c:v>
                </c:pt>
                <c:pt idx="25">
                  <c:v>5.0</c:v>
                </c:pt>
                <c:pt idx="26">
                  <c:v>6.0</c:v>
                </c:pt>
                <c:pt idx="27">
                  <c:v>6.0</c:v>
                </c:pt>
                <c:pt idx="28">
                  <c:v>7.0</c:v>
                </c:pt>
                <c:pt idx="29">
                  <c:v>7.0</c:v>
                </c:pt>
                <c:pt idx="30">
                  <c:v>7.0</c:v>
                </c:pt>
                <c:pt idx="31">
                  <c:v>7.0</c:v>
                </c:pt>
                <c:pt idx="32">
                  <c:v>7.0</c:v>
                </c:pt>
                <c:pt idx="33">
                  <c:v>7.0</c:v>
                </c:pt>
                <c:pt idx="34">
                  <c:v>7.0</c:v>
                </c:pt>
                <c:pt idx="35">
                  <c:v>7.0</c:v>
                </c:pt>
                <c:pt idx="36">
                  <c:v>7.0</c:v>
                </c:pt>
                <c:pt idx="37">
                  <c:v>7.0</c:v>
                </c:pt>
                <c:pt idx="38">
                  <c:v>7.0</c:v>
                </c:pt>
                <c:pt idx="39">
                  <c:v>7.0</c:v>
                </c:pt>
                <c:pt idx="40">
                  <c:v>7.0</c:v>
                </c:pt>
                <c:pt idx="41">
                  <c:v>7.0</c:v>
                </c:pt>
                <c:pt idx="42">
                  <c:v>7.0</c:v>
                </c:pt>
                <c:pt idx="43">
                  <c:v>7.0</c:v>
                </c:pt>
                <c:pt idx="44">
                  <c:v>7.0</c:v>
                </c:pt>
                <c:pt idx="45">
                  <c:v>7.0</c:v>
                </c:pt>
                <c:pt idx="46">
                  <c:v>7.0</c:v>
                </c:pt>
                <c:pt idx="47">
                  <c:v>7.0</c:v>
                </c:pt>
                <c:pt idx="48">
                  <c:v>7.0</c:v>
                </c:pt>
                <c:pt idx="49">
                  <c:v>7.0</c:v>
                </c:pt>
                <c:pt idx="50">
                  <c:v>7.0</c:v>
                </c:pt>
                <c:pt idx="51">
                  <c:v>7.0</c:v>
                </c:pt>
                <c:pt idx="52">
                  <c:v>7.0</c:v>
                </c:pt>
                <c:pt idx="53">
                  <c:v>7.0</c:v>
                </c:pt>
                <c:pt idx="54">
                  <c:v>7.0</c:v>
                </c:pt>
                <c:pt idx="55">
                  <c:v>7.0</c:v>
                </c:pt>
                <c:pt idx="56">
                  <c:v>8.0</c:v>
                </c:pt>
                <c:pt idx="57">
                  <c:v>8.0</c:v>
                </c:pt>
                <c:pt idx="58">
                  <c:v>8.0</c:v>
                </c:pt>
                <c:pt idx="59">
                  <c:v>8.0</c:v>
                </c:pt>
                <c:pt idx="60">
                  <c:v>8.0</c:v>
                </c:pt>
                <c:pt idx="61">
                  <c:v>8.0</c:v>
                </c:pt>
                <c:pt idx="62">
                  <c:v>9.0</c:v>
                </c:pt>
                <c:pt idx="63">
                  <c:v>9.0</c:v>
                </c:pt>
                <c:pt idx="64">
                  <c:v>9.0</c:v>
                </c:pt>
                <c:pt idx="65">
                  <c:v>9.0</c:v>
                </c:pt>
                <c:pt idx="66">
                  <c:v>9.0</c:v>
                </c:pt>
                <c:pt idx="67">
                  <c:v>9.0</c:v>
                </c:pt>
                <c:pt idx="68">
                  <c:v>9.0</c:v>
                </c:pt>
                <c:pt idx="69">
                  <c:v>9.0</c:v>
                </c:pt>
              </c:numCache>
            </c:numRef>
          </c:xVal>
          <c:yVal>
            <c:numRef>
              <c:f>Results!$M$4:$M$73</c:f>
              <c:numCache>
                <c:formatCode>General</c:formatCode>
                <c:ptCount val="70"/>
                <c:pt idx="0">
                  <c:v>0.6</c:v>
                </c:pt>
                <c:pt idx="1">
                  <c:v>0.0</c:v>
                </c:pt>
                <c:pt idx="2">
                  <c:v>0.4</c:v>
                </c:pt>
                <c:pt idx="3">
                  <c:v>0.0</c:v>
                </c:pt>
                <c:pt idx="4">
                  <c:v>0.1</c:v>
                </c:pt>
                <c:pt idx="5">
                  <c:v>0.5</c:v>
                </c:pt>
                <c:pt idx="6">
                  <c:v>3.8</c:v>
                </c:pt>
                <c:pt idx="7">
                  <c:v>1.6</c:v>
                </c:pt>
                <c:pt idx="8">
                  <c:v>0.4</c:v>
                </c:pt>
                <c:pt idx="9">
                  <c:v>7.6</c:v>
                </c:pt>
                <c:pt idx="10">
                  <c:v>16.3</c:v>
                </c:pt>
                <c:pt idx="11">
                  <c:v>15.2</c:v>
                </c:pt>
                <c:pt idx="12">
                  <c:v>12.8</c:v>
                </c:pt>
                <c:pt idx="13">
                  <c:v>8.5</c:v>
                </c:pt>
                <c:pt idx="14">
                  <c:v>11.3</c:v>
                </c:pt>
                <c:pt idx="15">
                  <c:v>3.9</c:v>
                </c:pt>
                <c:pt idx="16">
                  <c:v>5.6</c:v>
                </c:pt>
                <c:pt idx="17">
                  <c:v>10.9</c:v>
                </c:pt>
                <c:pt idx="18">
                  <c:v>0.0</c:v>
                </c:pt>
                <c:pt idx="19">
                  <c:v>79.1</c:v>
                </c:pt>
                <c:pt idx="20">
                  <c:v>10.4</c:v>
                </c:pt>
                <c:pt idx="21">
                  <c:v>23.3</c:v>
                </c:pt>
                <c:pt idx="22">
                  <c:v>31.4</c:v>
                </c:pt>
                <c:pt idx="23">
                  <c:v>25.6</c:v>
                </c:pt>
                <c:pt idx="24">
                  <c:v>28.6</c:v>
                </c:pt>
                <c:pt idx="25">
                  <c:v>18.2</c:v>
                </c:pt>
                <c:pt idx="26">
                  <c:v>1.2</c:v>
                </c:pt>
                <c:pt idx="27">
                  <c:v>0.2</c:v>
                </c:pt>
                <c:pt idx="28">
                  <c:v>9.3</c:v>
                </c:pt>
                <c:pt idx="29">
                  <c:v>3.1</c:v>
                </c:pt>
                <c:pt idx="30">
                  <c:v>4.6</c:v>
                </c:pt>
                <c:pt idx="31">
                  <c:v>3.8</c:v>
                </c:pt>
                <c:pt idx="32">
                  <c:v>5.6</c:v>
                </c:pt>
                <c:pt idx="33">
                  <c:v>4.5</c:v>
                </c:pt>
                <c:pt idx="34">
                  <c:v>0.4</c:v>
                </c:pt>
                <c:pt idx="35">
                  <c:v>12.6</c:v>
                </c:pt>
                <c:pt idx="36">
                  <c:v>15.9</c:v>
                </c:pt>
                <c:pt idx="37">
                  <c:v>8.9</c:v>
                </c:pt>
                <c:pt idx="38">
                  <c:v>12.1</c:v>
                </c:pt>
                <c:pt idx="39">
                  <c:v>11.5</c:v>
                </c:pt>
                <c:pt idx="40">
                  <c:v>2.7</c:v>
                </c:pt>
                <c:pt idx="41">
                  <c:v>3.8</c:v>
                </c:pt>
                <c:pt idx="42">
                  <c:v>3.6</c:v>
                </c:pt>
                <c:pt idx="43">
                  <c:v>3.0</c:v>
                </c:pt>
                <c:pt idx="44">
                  <c:v>3.0</c:v>
                </c:pt>
                <c:pt idx="45">
                  <c:v>4.3</c:v>
                </c:pt>
                <c:pt idx="46">
                  <c:v>2.7</c:v>
                </c:pt>
                <c:pt idx="47">
                  <c:v>3.8</c:v>
                </c:pt>
                <c:pt idx="48">
                  <c:v>3.6</c:v>
                </c:pt>
                <c:pt idx="49">
                  <c:v>3.0</c:v>
                </c:pt>
                <c:pt idx="50">
                  <c:v>3.0</c:v>
                </c:pt>
                <c:pt idx="51">
                  <c:v>4.3</c:v>
                </c:pt>
                <c:pt idx="52">
                  <c:v>5.1</c:v>
                </c:pt>
                <c:pt idx="53">
                  <c:v>2.2</c:v>
                </c:pt>
                <c:pt idx="54">
                  <c:v>21.1</c:v>
                </c:pt>
                <c:pt idx="55">
                  <c:v>5.0</c:v>
                </c:pt>
                <c:pt idx="56">
                  <c:v>0.0</c:v>
                </c:pt>
                <c:pt idx="57">
                  <c:v>0.0</c:v>
                </c:pt>
                <c:pt idx="58">
                  <c:v>20.7</c:v>
                </c:pt>
                <c:pt idx="59">
                  <c:v>28.0</c:v>
                </c:pt>
                <c:pt idx="60">
                  <c:v>2.0</c:v>
                </c:pt>
                <c:pt idx="61">
                  <c:v>0.9</c:v>
                </c:pt>
                <c:pt idx="62">
                  <c:v>41.5</c:v>
                </c:pt>
                <c:pt idx="63">
                  <c:v>6.8</c:v>
                </c:pt>
                <c:pt idx="64">
                  <c:v>69.6</c:v>
                </c:pt>
                <c:pt idx="65">
                  <c:v>2.5</c:v>
                </c:pt>
                <c:pt idx="66">
                  <c:v>3.3</c:v>
                </c:pt>
                <c:pt idx="67">
                  <c:v>27.7</c:v>
                </c:pt>
                <c:pt idx="68">
                  <c:v>25.5</c:v>
                </c:pt>
                <c:pt idx="69">
                  <c:v>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48317408"/>
        <c:axId val="1348418432"/>
      </c:scatterChart>
      <c:valAx>
        <c:axId val="1348317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418432"/>
        <c:crosses val="autoZero"/>
        <c:crossBetween val="midCat"/>
      </c:valAx>
      <c:valAx>
        <c:axId val="1348418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3174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baseline="0">
                <a:effectLst/>
              </a:rPr>
              <a:t>Pre to Post Change in Maximum % Tariff </a:t>
            </a:r>
            <a:endParaRPr lang="en-US" sz="2400">
              <a:effectLst/>
            </a:endParaRPr>
          </a:p>
          <a:p>
            <a:pPr>
              <a:defRPr sz="2400"/>
            </a:pPr>
            <a:r>
              <a:rPr lang="en-US" sz="2400" b="0" i="0" baseline="0">
                <a:effectLst/>
              </a:rPr>
              <a:t>by Years </a:t>
            </a:r>
            <a:r>
              <a:rPr lang="en-US" sz="2400" b="0" i="0" u="none" strike="noStrike" baseline="0">
                <a:effectLst/>
              </a:rPr>
              <a:t>of Entry-into-Force</a:t>
            </a:r>
            <a:r>
              <a:rPr lang="en-US" sz="2400" b="0" i="0" baseline="0">
                <a:effectLst/>
              </a:rPr>
              <a:t> since 1993</a:t>
            </a:r>
            <a:endParaRPr lang="en-US" sz="2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Results!$N$3</c:f>
              <c:strCache>
                <c:ptCount val="1"/>
                <c:pt idx="0">
                  <c:v>Pre-PostChg</c:v>
                </c:pt>
              </c:strCache>
            </c:strRef>
          </c:tx>
          <c:spPr>
            <a:ln w="3175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25400">
                <a:solidFill>
                  <a:schemeClr val="accent1"/>
                </a:solidFill>
              </a:ln>
              <a:effectLst/>
            </c:spPr>
          </c:marker>
          <c:xVal>
            <c:numRef>
              <c:f>Results!$K$4:$K$73</c:f>
              <c:numCache>
                <c:formatCode>0</c:formatCode>
                <c:ptCount val="70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2.0</c:v>
                </c:pt>
                <c:pt idx="7">
                  <c:v>2.0</c:v>
                </c:pt>
                <c:pt idx="8">
                  <c:v>3.0</c:v>
                </c:pt>
                <c:pt idx="9">
                  <c:v>3.0</c:v>
                </c:pt>
                <c:pt idx="10">
                  <c:v>3.0</c:v>
                </c:pt>
                <c:pt idx="11">
                  <c:v>3.0</c:v>
                </c:pt>
                <c:pt idx="12">
                  <c:v>3.0</c:v>
                </c:pt>
                <c:pt idx="13">
                  <c:v>3.0</c:v>
                </c:pt>
                <c:pt idx="14">
                  <c:v>4.0</c:v>
                </c:pt>
                <c:pt idx="15">
                  <c:v>4.0</c:v>
                </c:pt>
                <c:pt idx="16">
                  <c:v>4.0</c:v>
                </c:pt>
                <c:pt idx="17">
                  <c:v>4.0</c:v>
                </c:pt>
                <c:pt idx="18">
                  <c:v>4.0</c:v>
                </c:pt>
                <c:pt idx="19">
                  <c:v>4.0</c:v>
                </c:pt>
                <c:pt idx="20">
                  <c:v>5.0</c:v>
                </c:pt>
                <c:pt idx="21">
                  <c:v>5.0</c:v>
                </c:pt>
                <c:pt idx="22">
                  <c:v>5.0</c:v>
                </c:pt>
                <c:pt idx="23">
                  <c:v>5.0</c:v>
                </c:pt>
                <c:pt idx="24">
                  <c:v>5.0</c:v>
                </c:pt>
                <c:pt idx="25">
                  <c:v>5.0</c:v>
                </c:pt>
                <c:pt idx="26">
                  <c:v>6.0</c:v>
                </c:pt>
                <c:pt idx="27">
                  <c:v>6.0</c:v>
                </c:pt>
                <c:pt idx="28">
                  <c:v>7.0</c:v>
                </c:pt>
                <c:pt idx="29">
                  <c:v>7.0</c:v>
                </c:pt>
                <c:pt idx="30">
                  <c:v>7.0</c:v>
                </c:pt>
                <c:pt idx="31">
                  <c:v>7.0</c:v>
                </c:pt>
                <c:pt idx="32">
                  <c:v>7.0</c:v>
                </c:pt>
                <c:pt idx="33">
                  <c:v>7.0</c:v>
                </c:pt>
                <c:pt idx="34">
                  <c:v>7.0</c:v>
                </c:pt>
                <c:pt idx="35">
                  <c:v>7.0</c:v>
                </c:pt>
                <c:pt idx="36">
                  <c:v>7.0</c:v>
                </c:pt>
                <c:pt idx="37">
                  <c:v>7.0</c:v>
                </c:pt>
                <c:pt idx="38">
                  <c:v>7.0</c:v>
                </c:pt>
                <c:pt idx="39">
                  <c:v>7.0</c:v>
                </c:pt>
                <c:pt idx="40">
                  <c:v>7.0</c:v>
                </c:pt>
                <c:pt idx="41">
                  <c:v>7.0</c:v>
                </c:pt>
                <c:pt idx="42">
                  <c:v>7.0</c:v>
                </c:pt>
                <c:pt idx="43">
                  <c:v>7.0</c:v>
                </c:pt>
                <c:pt idx="44">
                  <c:v>7.0</c:v>
                </c:pt>
                <c:pt idx="45">
                  <c:v>7.0</c:v>
                </c:pt>
                <c:pt idx="46">
                  <c:v>7.0</c:v>
                </c:pt>
                <c:pt idx="47">
                  <c:v>7.0</c:v>
                </c:pt>
                <c:pt idx="48">
                  <c:v>7.0</c:v>
                </c:pt>
                <c:pt idx="49">
                  <c:v>7.0</c:v>
                </c:pt>
                <c:pt idx="50">
                  <c:v>7.0</c:v>
                </c:pt>
                <c:pt idx="51">
                  <c:v>7.0</c:v>
                </c:pt>
                <c:pt idx="52">
                  <c:v>7.0</c:v>
                </c:pt>
                <c:pt idx="53">
                  <c:v>7.0</c:v>
                </c:pt>
                <c:pt idx="54">
                  <c:v>7.0</c:v>
                </c:pt>
                <c:pt idx="55">
                  <c:v>7.0</c:v>
                </c:pt>
                <c:pt idx="56">
                  <c:v>8.0</c:v>
                </c:pt>
                <c:pt idx="57">
                  <c:v>8.0</c:v>
                </c:pt>
                <c:pt idx="58">
                  <c:v>8.0</c:v>
                </c:pt>
                <c:pt idx="59">
                  <c:v>8.0</c:v>
                </c:pt>
                <c:pt idx="60">
                  <c:v>8.0</c:v>
                </c:pt>
                <c:pt idx="61">
                  <c:v>8.0</c:v>
                </c:pt>
                <c:pt idx="62">
                  <c:v>9.0</c:v>
                </c:pt>
                <c:pt idx="63">
                  <c:v>9.0</c:v>
                </c:pt>
                <c:pt idx="64">
                  <c:v>9.0</c:v>
                </c:pt>
                <c:pt idx="65">
                  <c:v>9.0</c:v>
                </c:pt>
                <c:pt idx="66">
                  <c:v>9.0</c:v>
                </c:pt>
                <c:pt idx="67">
                  <c:v>9.0</c:v>
                </c:pt>
                <c:pt idx="68">
                  <c:v>9.0</c:v>
                </c:pt>
                <c:pt idx="69">
                  <c:v>9.0</c:v>
                </c:pt>
              </c:numCache>
            </c:numRef>
          </c:xVal>
          <c:yVal>
            <c:numRef>
              <c:f>Results!$N$4:$N$73</c:f>
              <c:numCache>
                <c:formatCode>General</c:formatCode>
                <c:ptCount val="70"/>
                <c:pt idx="0">
                  <c:v>122.4</c:v>
                </c:pt>
                <c:pt idx="1">
                  <c:v>186.0</c:v>
                </c:pt>
                <c:pt idx="2">
                  <c:v>23.6</c:v>
                </c:pt>
                <c:pt idx="3">
                  <c:v>14.6</c:v>
                </c:pt>
                <c:pt idx="4">
                  <c:v>40.8</c:v>
                </c:pt>
                <c:pt idx="5">
                  <c:v>17.5</c:v>
                </c:pt>
                <c:pt idx="6">
                  <c:v>2.5</c:v>
                </c:pt>
                <c:pt idx="7">
                  <c:v>0.6</c:v>
                </c:pt>
                <c:pt idx="8">
                  <c:v>23.0</c:v>
                </c:pt>
                <c:pt idx="9">
                  <c:v>0.0</c:v>
                </c:pt>
                <c:pt idx="10">
                  <c:v>33.4</c:v>
                </c:pt>
                <c:pt idx="11">
                  <c:v>32.1</c:v>
                </c:pt>
                <c:pt idx="12">
                  <c:v>32.2</c:v>
                </c:pt>
                <c:pt idx="13">
                  <c:v>25.9</c:v>
                </c:pt>
                <c:pt idx="14">
                  <c:v>49.1</c:v>
                </c:pt>
                <c:pt idx="15">
                  <c:v>6.0</c:v>
                </c:pt>
                <c:pt idx="16">
                  <c:v>6.0</c:v>
                </c:pt>
                <c:pt idx="17">
                  <c:v>20.8</c:v>
                </c:pt>
                <c:pt idx="18">
                  <c:v>181.6</c:v>
                </c:pt>
                <c:pt idx="19">
                  <c:v>-4.5</c:v>
                </c:pt>
                <c:pt idx="20">
                  <c:v>4.0</c:v>
                </c:pt>
                <c:pt idx="21">
                  <c:v>0.0</c:v>
                </c:pt>
                <c:pt idx="22">
                  <c:v>-9.6</c:v>
                </c:pt>
                <c:pt idx="23">
                  <c:v>-4.1</c:v>
                </c:pt>
                <c:pt idx="24">
                  <c:v>-2.0</c:v>
                </c:pt>
                <c:pt idx="25">
                  <c:v>4.1</c:v>
                </c:pt>
                <c:pt idx="26">
                  <c:v>-4.0</c:v>
                </c:pt>
                <c:pt idx="27">
                  <c:v>17.5</c:v>
                </c:pt>
                <c:pt idx="28">
                  <c:v>7.0</c:v>
                </c:pt>
                <c:pt idx="29">
                  <c:v>-5.3</c:v>
                </c:pt>
                <c:pt idx="30">
                  <c:v>-6.1</c:v>
                </c:pt>
                <c:pt idx="31">
                  <c:v>-7.5</c:v>
                </c:pt>
                <c:pt idx="32">
                  <c:v>-7.6</c:v>
                </c:pt>
                <c:pt idx="33">
                  <c:v>-5.5</c:v>
                </c:pt>
                <c:pt idx="34">
                  <c:v>3.8</c:v>
                </c:pt>
                <c:pt idx="35">
                  <c:v>1.8</c:v>
                </c:pt>
                <c:pt idx="36">
                  <c:v>-15.0</c:v>
                </c:pt>
                <c:pt idx="37">
                  <c:v>-17.5</c:v>
                </c:pt>
                <c:pt idx="38">
                  <c:v>-20.0</c:v>
                </c:pt>
                <c:pt idx="39">
                  <c:v>-14.8</c:v>
                </c:pt>
                <c:pt idx="40">
                  <c:v>8.0</c:v>
                </c:pt>
                <c:pt idx="41">
                  <c:v>8.5</c:v>
                </c:pt>
                <c:pt idx="42">
                  <c:v>9.0</c:v>
                </c:pt>
                <c:pt idx="43">
                  <c:v>8.0</c:v>
                </c:pt>
                <c:pt idx="44">
                  <c:v>7.4</c:v>
                </c:pt>
                <c:pt idx="45">
                  <c:v>9.4</c:v>
                </c:pt>
                <c:pt idx="46">
                  <c:v>8.0</c:v>
                </c:pt>
                <c:pt idx="47">
                  <c:v>8.5</c:v>
                </c:pt>
                <c:pt idx="48">
                  <c:v>9.0</c:v>
                </c:pt>
                <c:pt idx="49">
                  <c:v>8.0</c:v>
                </c:pt>
                <c:pt idx="50">
                  <c:v>7.4</c:v>
                </c:pt>
                <c:pt idx="51">
                  <c:v>9.4</c:v>
                </c:pt>
                <c:pt idx="52">
                  <c:v>5.4</c:v>
                </c:pt>
                <c:pt idx="53">
                  <c:v>-0.1</c:v>
                </c:pt>
                <c:pt idx="54">
                  <c:v>0.0</c:v>
                </c:pt>
                <c:pt idx="55">
                  <c:v>30.9</c:v>
                </c:pt>
                <c:pt idx="56">
                  <c:v>290.6</c:v>
                </c:pt>
                <c:pt idx="57">
                  <c:v>-332.8</c:v>
                </c:pt>
                <c:pt idx="58">
                  <c:v>-23.3</c:v>
                </c:pt>
                <c:pt idx="59">
                  <c:v>-2.8</c:v>
                </c:pt>
                <c:pt idx="60">
                  <c:v>-2.4</c:v>
                </c:pt>
                <c:pt idx="61">
                  <c:v>71.1</c:v>
                </c:pt>
                <c:pt idx="62">
                  <c:v>-4.6</c:v>
                </c:pt>
                <c:pt idx="63">
                  <c:v>-2.4</c:v>
                </c:pt>
                <c:pt idx="64">
                  <c:v>-4.5</c:v>
                </c:pt>
                <c:pt idx="65">
                  <c:v>-3.9</c:v>
                </c:pt>
                <c:pt idx="66">
                  <c:v>-1.7</c:v>
                </c:pt>
                <c:pt idx="67">
                  <c:v>-2.5</c:v>
                </c:pt>
                <c:pt idx="68">
                  <c:v>27.9</c:v>
                </c:pt>
                <c:pt idx="69">
                  <c:v>-220.2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68276992"/>
        <c:axId val="1368269168"/>
      </c:scatterChart>
      <c:valAx>
        <c:axId val="13682769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8269168"/>
        <c:crosses val="autoZero"/>
        <c:crossBetween val="midCat"/>
      </c:valAx>
      <c:valAx>
        <c:axId val="136826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82769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7/25/17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7/25/17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9999" y="1066800"/>
            <a:ext cx="7667625" cy="1200329"/>
          </a:xfrm>
        </p:spPr>
        <p:txBody>
          <a:bodyPr/>
          <a:lstStyle/>
          <a:p>
            <a:pPr algn="ctr"/>
            <a:r>
              <a:rPr lang="en-US" sz="3600" dirty="0"/>
              <a:t>Sensitive Sectors in Free Trade Agreements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458419"/>
            <a:ext cx="6705600" cy="1175706"/>
          </a:xfrm>
        </p:spPr>
        <p:txBody>
          <a:bodyPr/>
          <a:lstStyle/>
          <a:p>
            <a:pPr algn="ctr"/>
            <a:r>
              <a:rPr lang="en-US" dirty="0" smtClean="0"/>
              <a:t>Alan V. Deardorff</a:t>
            </a:r>
          </a:p>
          <a:p>
            <a:pPr algn="ctr"/>
            <a:r>
              <a:rPr lang="en-US" dirty="0" smtClean="0"/>
              <a:t>University of Michigan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513451" y="3944766"/>
            <a:ext cx="7157429" cy="134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0" dirty="0" smtClean="0"/>
              <a:t>For </a:t>
            </a:r>
            <a:r>
              <a:rPr lang="en-US" sz="2400" i="0" dirty="0" smtClean="0"/>
              <a:t>presentation at</a:t>
            </a:r>
            <a:endParaRPr lang="en-US" sz="2400" dirty="0"/>
          </a:p>
          <a:p>
            <a:pPr algn="ctr"/>
            <a:r>
              <a:rPr lang="en-US" sz="2400" i="0" dirty="0" smtClean="0"/>
              <a:t>Singapore Management University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algn="ctr"/>
            <a:r>
              <a:rPr lang="en-US" sz="2400" i="0" dirty="0" smtClean="0"/>
              <a:t>July 26, </a:t>
            </a:r>
            <a:r>
              <a:rPr lang="en-US" sz="2400" i="0" dirty="0" smtClean="0"/>
              <a:t>2017</a:t>
            </a:r>
            <a:endParaRPr lang="en-US" sz="2400" i="0" dirty="0"/>
          </a:p>
        </p:txBody>
      </p:sp>
    </p:spTree>
    <p:extLst>
      <p:ext uri="{BB962C8B-B14F-4D97-AF65-F5344CB8AC3E}">
        <p14:creationId xmlns:p14="http://schemas.microsoft.com/office/powerpoint/2010/main" val="116660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2227263" y="3371846"/>
            <a:ext cx="1742281" cy="461967"/>
            <a:chOff x="1445683" y="3352794"/>
            <a:chExt cx="2323041" cy="615956"/>
          </a:xfrm>
        </p:grpSpPr>
        <p:sp>
          <p:nvSpPr>
            <p:cNvPr id="60" name="Rectangle 59"/>
            <p:cNvSpPr/>
            <p:nvPr/>
          </p:nvSpPr>
          <p:spPr>
            <a:xfrm flipV="1">
              <a:off x="1445683" y="3352794"/>
              <a:ext cx="1996017" cy="612773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ight Triangle 60"/>
            <p:cNvSpPr/>
            <p:nvPr/>
          </p:nvSpPr>
          <p:spPr>
            <a:xfrm>
              <a:off x="3435350" y="3362323"/>
              <a:ext cx="333374" cy="60642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227262" y="3371854"/>
            <a:ext cx="737394" cy="459580"/>
            <a:chOff x="1445683" y="3352804"/>
            <a:chExt cx="983192" cy="612773"/>
          </a:xfrm>
        </p:grpSpPr>
        <p:sp>
          <p:nvSpPr>
            <p:cNvPr id="57" name="Rectangle 56"/>
            <p:cNvSpPr/>
            <p:nvPr/>
          </p:nvSpPr>
          <p:spPr>
            <a:xfrm>
              <a:off x="1445683" y="3352804"/>
              <a:ext cx="633924" cy="612773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ight Triangle 57"/>
            <p:cNvSpPr/>
            <p:nvPr/>
          </p:nvSpPr>
          <p:spPr>
            <a:xfrm flipV="1">
              <a:off x="2075145" y="3355973"/>
              <a:ext cx="353730" cy="603251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2971800" y="3371850"/>
            <a:ext cx="742950" cy="74295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971800" y="3374231"/>
            <a:ext cx="74295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2228851" y="3371851"/>
            <a:ext cx="735013" cy="459584"/>
            <a:chOff x="1448858" y="3355973"/>
            <a:chExt cx="980017" cy="612779"/>
          </a:xfrm>
          <a:solidFill>
            <a:srgbClr val="FFFFFF"/>
          </a:solidFill>
        </p:grpSpPr>
        <p:sp>
          <p:nvSpPr>
            <p:cNvPr id="68" name="Rectangle 67"/>
            <p:cNvSpPr/>
            <p:nvPr/>
          </p:nvSpPr>
          <p:spPr>
            <a:xfrm>
              <a:off x="1448858" y="3355979"/>
              <a:ext cx="633924" cy="612773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ight Triangle 68"/>
            <p:cNvSpPr/>
            <p:nvPr/>
          </p:nvSpPr>
          <p:spPr>
            <a:xfrm flipV="1">
              <a:off x="2075145" y="3355973"/>
              <a:ext cx="353730" cy="603251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ight Triangle 2"/>
          <p:cNvSpPr/>
          <p:nvPr/>
        </p:nvSpPr>
        <p:spPr>
          <a:xfrm flipH="1">
            <a:off x="2721769" y="3386138"/>
            <a:ext cx="245269" cy="438150"/>
          </a:xfrm>
          <a:prstGeom prst="rtTriangle">
            <a:avLst/>
          </a:prstGeom>
          <a:pattFill prst="dk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ight Triangle 54"/>
          <p:cNvSpPr/>
          <p:nvPr/>
        </p:nvSpPr>
        <p:spPr>
          <a:xfrm>
            <a:off x="3719514" y="3359944"/>
            <a:ext cx="245269" cy="472611"/>
          </a:xfrm>
          <a:prstGeom prst="rtTriangle">
            <a:avLst/>
          </a:prstGeom>
          <a:pattFill prst="dk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967038" y="3829050"/>
            <a:ext cx="742950" cy="280988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28850" y="4743450"/>
            <a:ext cx="234315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228850" y="2228850"/>
            <a:ext cx="0" cy="2514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3200400" y="2343150"/>
            <a:ext cx="1028700" cy="20002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943100" y="2114550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86150" y="2228850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2495550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1816768" y="3943350"/>
            <a:ext cx="46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29100" y="4229100"/>
            <a:ext cx="2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00550" y="4743450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2228850" y="26543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800350" y="4743450"/>
            <a:ext cx="41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30" name="Left Brace 29"/>
          <p:cNvSpPr/>
          <p:nvPr/>
        </p:nvSpPr>
        <p:spPr>
          <a:xfrm rot="16200000">
            <a:off x="3257550" y="4457700"/>
            <a:ext cx="171450" cy="74295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200399" y="4857750"/>
            <a:ext cx="493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743450" y="2057401"/>
            <a:ext cx="2914650" cy="854241"/>
          </a:xfrm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FTA with C</a:t>
            </a:r>
          </a:p>
          <a:p>
            <a:r>
              <a:rPr lang="en-US" sz="1500" dirty="0"/>
              <a:t>Since P</a:t>
            </a:r>
            <a:r>
              <a:rPr lang="en-US" sz="1500" baseline="-25000" dirty="0"/>
              <a:t>C </a:t>
            </a:r>
            <a:r>
              <a:rPr lang="en-US" sz="1500" dirty="0"/>
              <a:t>&lt; </a:t>
            </a:r>
            <a:r>
              <a:rPr lang="en-US" sz="1500" dirty="0" err="1"/>
              <a:t>P</a:t>
            </a:r>
            <a:r>
              <a:rPr lang="en-US" sz="1500" baseline="-25000" dirty="0" err="1"/>
              <a:t>B</a:t>
            </a:r>
            <a:r>
              <a:rPr lang="en-US" sz="1500" dirty="0" err="1"/>
              <a:t>+t</a:t>
            </a:r>
            <a:r>
              <a:rPr lang="en-US" sz="1500" dirty="0"/>
              <a:t> Home (A) now imports </a:t>
            </a:r>
            <a:r>
              <a:rPr lang="en-US" sz="1500" u="sng" dirty="0"/>
              <a:t>only</a:t>
            </a:r>
            <a:r>
              <a:rPr lang="en-US" sz="1500" dirty="0"/>
              <a:t> from C</a:t>
            </a:r>
          </a:p>
          <a:p>
            <a:pPr lvl="1"/>
            <a:endParaRPr lang="en-US" sz="1350" baseline="-25000" dirty="0"/>
          </a:p>
          <a:p>
            <a:pPr marL="342900" lvl="1" indent="0">
              <a:buNone/>
            </a:pPr>
            <a:endParaRPr lang="en-US" sz="1350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3714750" y="3371850"/>
            <a:ext cx="0" cy="13144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971800" y="3371850"/>
            <a:ext cx="0" cy="13716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454276" y="2343150"/>
            <a:ext cx="1089025" cy="19335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228850" y="4114800"/>
            <a:ext cx="2228850" cy="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2228850" y="3829050"/>
            <a:ext cx="222885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828800" y="360045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C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2228850" y="3371850"/>
            <a:ext cx="222885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684421" y="3257550"/>
            <a:ext cx="601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 err="1"/>
              <a:t>+t</a:t>
            </a:r>
            <a:endParaRPr lang="en-US" baseline="-25000" dirty="0"/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2228850" y="3086100"/>
            <a:ext cx="2228850" cy="2"/>
          </a:xfrm>
          <a:prstGeom prst="line">
            <a:avLst/>
          </a:prstGeom>
          <a:ln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684421" y="2971800"/>
            <a:ext cx="601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C</a:t>
            </a:r>
            <a:r>
              <a:rPr lang="en-US" dirty="0" err="1"/>
              <a:t>+t</a:t>
            </a:r>
            <a:endParaRPr lang="en-US" baseline="-250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2743200" y="3829050"/>
            <a:ext cx="0" cy="9144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2743200" y="4514850"/>
            <a:ext cx="228600" cy="0"/>
          </a:xfrm>
          <a:prstGeom prst="straightConnector1">
            <a:avLst/>
          </a:prstGeom>
          <a:ln w="25400">
            <a:solidFill>
              <a:srgbClr val="008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000500" y="3829050"/>
            <a:ext cx="0" cy="9144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714750" y="4514850"/>
            <a:ext cx="285750" cy="0"/>
          </a:xfrm>
          <a:prstGeom prst="straightConnector1">
            <a:avLst/>
          </a:prstGeom>
          <a:ln w="25400">
            <a:solidFill>
              <a:srgbClr val="008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228850" y="3486150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628900" y="3543300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86100" y="3486150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543300" y="3543300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47" name="Content Placeholder 2"/>
          <p:cNvSpPr txBox="1">
            <a:spLocks/>
          </p:cNvSpPr>
          <p:nvPr/>
        </p:nvSpPr>
        <p:spPr bwMode="auto">
          <a:xfrm>
            <a:off x="4743450" y="3028950"/>
            <a:ext cx="2914650" cy="17145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800" dirty="0"/>
              <a:t>Welfare in Home Country A</a:t>
            </a:r>
          </a:p>
          <a:p>
            <a:pPr marL="0" indent="0">
              <a:buNone/>
            </a:pPr>
            <a:r>
              <a:rPr lang="en-US" sz="1500" dirty="0"/>
              <a:t>   Suppliers lose       –a</a:t>
            </a:r>
          </a:p>
          <a:p>
            <a:pPr marL="0" indent="0">
              <a:buNone/>
            </a:pPr>
            <a:r>
              <a:rPr lang="en-US" sz="1500" dirty="0"/>
              <a:t>   Demanders gain   +(</a:t>
            </a:r>
            <a:r>
              <a:rPr lang="en-US" sz="1500" dirty="0" err="1"/>
              <a:t>a+b+c+d</a:t>
            </a:r>
            <a:r>
              <a:rPr lang="en-US" sz="1500" dirty="0"/>
              <a:t>)</a:t>
            </a:r>
          </a:p>
          <a:p>
            <a:pPr marL="0" indent="0">
              <a:buNone/>
            </a:pPr>
            <a:r>
              <a:rPr lang="en-US" sz="1500" dirty="0"/>
              <a:t>   Government loses –(</a:t>
            </a:r>
            <a:r>
              <a:rPr lang="en-US" sz="1500" dirty="0" err="1"/>
              <a:t>c+e</a:t>
            </a:r>
            <a:r>
              <a:rPr lang="en-US" sz="1500" dirty="0"/>
              <a:t>)</a:t>
            </a:r>
          </a:p>
          <a:p>
            <a:pPr marL="0" indent="0">
              <a:buNone/>
            </a:pPr>
            <a:r>
              <a:rPr lang="en-US" sz="1500" dirty="0"/>
              <a:t>   Country	     –e+(</a:t>
            </a:r>
            <a:r>
              <a:rPr lang="en-US" sz="1500" dirty="0" err="1"/>
              <a:t>b+d</a:t>
            </a:r>
            <a:r>
              <a:rPr lang="en-US" sz="1500" dirty="0"/>
              <a:t>)</a:t>
            </a:r>
          </a:p>
          <a:p>
            <a:pPr marL="0" indent="0">
              <a:buNone/>
            </a:pPr>
            <a:r>
              <a:rPr lang="en-US" sz="1500" dirty="0"/>
              <a:t>	[ loses if  e&gt;(</a:t>
            </a:r>
            <a:r>
              <a:rPr lang="en-US" sz="1500" dirty="0" err="1"/>
              <a:t>b+d</a:t>
            </a:r>
            <a:r>
              <a:rPr lang="en-US" sz="1500" dirty="0"/>
              <a:t>) ]</a:t>
            </a:r>
          </a:p>
          <a:p>
            <a:pPr marL="0" indent="0">
              <a:buNone/>
            </a:pPr>
            <a:endParaRPr lang="en-US" sz="1500" dirty="0"/>
          </a:p>
          <a:p>
            <a:pPr lvl="1"/>
            <a:endParaRPr lang="en-US" sz="1500" baseline="-25000" dirty="0"/>
          </a:p>
          <a:p>
            <a:pPr marL="342900" lvl="1" indent="0">
              <a:buNone/>
            </a:pPr>
            <a:endParaRPr lang="en-US" sz="1500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4972050" y="4171950"/>
            <a:ext cx="257175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086100" y="3829050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571749" y="4743450"/>
            <a:ext cx="472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S</a:t>
            </a:r>
            <a:r>
              <a:rPr lang="en-US" baseline="-25000" dirty="0" smtClean="0">
                <a:solidFill>
                  <a:srgbClr val="008000"/>
                </a:solidFill>
              </a:rPr>
              <a:t>2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829049" y="4743450"/>
            <a:ext cx="442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D</a:t>
            </a:r>
            <a:r>
              <a:rPr lang="en-US" baseline="-25000" dirty="0" smtClean="0">
                <a:solidFill>
                  <a:srgbClr val="008000"/>
                </a:solidFill>
              </a:rPr>
              <a:t>2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600450" y="4743450"/>
            <a:ext cx="46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59" name="Title 1"/>
          <p:cNvSpPr>
            <a:spLocks noGrp="1"/>
          </p:cNvSpPr>
          <p:nvPr>
            <p:ph type="title"/>
          </p:nvPr>
        </p:nvSpPr>
        <p:spPr>
          <a:xfrm>
            <a:off x="1435100" y="647700"/>
            <a:ext cx="7239000" cy="1127125"/>
          </a:xfrm>
        </p:spPr>
        <p:txBody>
          <a:bodyPr/>
          <a:lstStyle/>
          <a:p>
            <a:r>
              <a:rPr lang="en-US"/>
              <a:t>FTA partner is high-cost country,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89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6" grpId="1" animBg="1"/>
      <p:bldP spid="70" grpId="0" animBg="1"/>
      <p:bldP spid="3" grpId="0" animBg="1"/>
      <p:bldP spid="55" grpId="0" animBg="1"/>
      <p:bldP spid="4" grpId="0" animBg="1"/>
      <p:bldP spid="38" grpId="0"/>
      <p:bldP spid="44" grpId="0"/>
      <p:bldP spid="45" grpId="0"/>
      <p:bldP spid="46" grpId="0"/>
      <p:bldP spid="49" grpId="0"/>
      <p:bldP spid="51" grpId="0"/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672389" y="2114550"/>
            <a:ext cx="3242511" cy="3520387"/>
            <a:chOff x="2229852" y="1676400"/>
            <a:chExt cx="4323348" cy="4693848"/>
          </a:xfrm>
        </p:grpSpPr>
        <p:sp>
          <p:nvSpPr>
            <p:cNvPr id="54" name="TextBox 53"/>
            <p:cNvSpPr txBox="1"/>
            <p:nvPr/>
          </p:nvSpPr>
          <p:spPr>
            <a:xfrm>
              <a:off x="4800599" y="5181599"/>
              <a:ext cx="65371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429000" y="5181599"/>
              <a:ext cx="61361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2</a:t>
              </a:r>
              <a:endParaRPr lang="en-US" baseline="-25000" dirty="0">
                <a:solidFill>
                  <a:srgbClr val="008000"/>
                </a:solidFill>
              </a:endParaRPr>
            </a:p>
          </p:txBody>
        </p:sp>
        <p:sp>
          <p:nvSpPr>
            <p:cNvPr id="70" name="Right Triangle 69"/>
            <p:cNvSpPr/>
            <p:nvPr/>
          </p:nvSpPr>
          <p:spPr>
            <a:xfrm>
              <a:off x="4959351" y="3336925"/>
              <a:ext cx="327025" cy="630148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ight Triangle 68"/>
            <p:cNvSpPr/>
            <p:nvPr/>
          </p:nvSpPr>
          <p:spPr>
            <a:xfrm flipH="1">
              <a:off x="3629025" y="3371850"/>
              <a:ext cx="327025" cy="5842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956050" y="3962400"/>
              <a:ext cx="990600" cy="37465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flipV="1">
              <a:off x="2971800" y="5181600"/>
              <a:ext cx="31242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2971800" y="1828800"/>
              <a:ext cx="0" cy="3352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 flipV="1">
              <a:off x="4267200" y="1981200"/>
              <a:ext cx="1371600" cy="2667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90800" y="16764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48200" y="18288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58189" y="2184400"/>
              <a:ext cx="76601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aut</a:t>
              </a:r>
              <a:endParaRPr lang="en-US" baseline="-25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02568" y="4114801"/>
              <a:ext cx="54543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baseline="-25000" dirty="0"/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638800" y="4495800"/>
              <a:ext cx="381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867400" y="5181599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971800" y="2396067"/>
              <a:ext cx="15240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733800" y="5181599"/>
              <a:ext cx="52430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30" name="Left Brace 29"/>
            <p:cNvSpPr/>
            <p:nvPr/>
          </p:nvSpPr>
          <p:spPr>
            <a:xfrm rot="16200000">
              <a:off x="4343400" y="4800600"/>
              <a:ext cx="228600" cy="9906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267200" y="5333999"/>
              <a:ext cx="62564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baseline="-25000" dirty="0"/>
                <a:t>0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953000" y="3352800"/>
              <a:ext cx="0" cy="17526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962400" y="3352800"/>
              <a:ext cx="0" cy="18288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3272368" y="1981200"/>
              <a:ext cx="1452033" cy="25781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2971800" y="4343400"/>
              <a:ext cx="2971800" cy="2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2971800" y="3962400"/>
              <a:ext cx="29718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502568" y="3657599"/>
              <a:ext cx="54543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baseline="-25000" dirty="0"/>
                <a:t>C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 flipV="1">
              <a:off x="2971800" y="3352800"/>
              <a:ext cx="29718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2261937" y="3200400"/>
              <a:ext cx="78606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B</a:t>
              </a:r>
              <a:r>
                <a:rPr lang="en-US" dirty="0" err="1"/>
                <a:t>+t</a:t>
              </a:r>
              <a:endParaRPr lang="en-US" baseline="-25000" dirty="0"/>
            </a:p>
          </p:txBody>
        </p:sp>
        <p:cxnSp>
          <p:nvCxnSpPr>
            <p:cNvPr id="42" name="Straight Connector 41"/>
            <p:cNvCxnSpPr/>
            <p:nvPr/>
          </p:nvCxnSpPr>
          <p:spPr>
            <a:xfrm flipV="1">
              <a:off x="2971800" y="2971800"/>
              <a:ext cx="2971800" cy="2"/>
            </a:xfrm>
            <a:prstGeom prst="line">
              <a:avLst/>
            </a:prstGeom>
            <a:ln>
              <a:solidFill>
                <a:srgbClr val="BFBFB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2229852" y="2819400"/>
              <a:ext cx="81814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C</a:t>
              </a:r>
              <a:r>
                <a:rPr lang="en-US" dirty="0" err="1"/>
                <a:t>+t</a:t>
              </a:r>
              <a:endParaRPr lang="en-US" baseline="-25000" dirty="0"/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3657600" y="3962400"/>
              <a:ext cx="0" cy="1219200"/>
            </a:xfrm>
            <a:prstGeom prst="line">
              <a:avLst/>
            </a:prstGeom>
            <a:ln>
              <a:solidFill>
                <a:srgbClr val="008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3657600" y="5115339"/>
              <a:ext cx="304800" cy="0"/>
            </a:xfrm>
            <a:prstGeom prst="straightConnector1">
              <a:avLst/>
            </a:prstGeom>
            <a:ln w="25400">
              <a:solidFill>
                <a:srgbClr val="008000"/>
              </a:solidFill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334000" y="3962400"/>
              <a:ext cx="0" cy="1219200"/>
            </a:xfrm>
            <a:prstGeom prst="line">
              <a:avLst/>
            </a:prstGeom>
            <a:ln>
              <a:solidFill>
                <a:srgbClr val="008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4960952" y="5099436"/>
              <a:ext cx="381000" cy="0"/>
            </a:xfrm>
            <a:prstGeom prst="straightConnector1">
              <a:avLst/>
            </a:prstGeom>
            <a:ln w="25400">
              <a:solidFill>
                <a:srgbClr val="008000"/>
              </a:solidFill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2971800" y="35052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a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505200" y="35814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b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14800" y="35052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c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724400" y="35814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d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114800" y="39624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e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105399" y="5181599"/>
              <a:ext cx="57206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</a:rPr>
                <a:t>D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2</a:t>
              </a:r>
              <a:endParaRPr lang="en-US" baseline="-25000" dirty="0">
                <a:solidFill>
                  <a:srgbClr val="008000"/>
                </a:solidFill>
              </a:endParaRPr>
            </a:p>
          </p:txBody>
        </p:sp>
        <p:sp>
          <p:nvSpPr>
            <p:cNvPr id="56" name="Left Brace 55"/>
            <p:cNvSpPr/>
            <p:nvPr/>
          </p:nvSpPr>
          <p:spPr>
            <a:xfrm rot="16200000">
              <a:off x="3695700" y="5524500"/>
              <a:ext cx="228600" cy="3048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Left Brace 56"/>
            <p:cNvSpPr/>
            <p:nvPr/>
          </p:nvSpPr>
          <p:spPr>
            <a:xfrm rot="16200000">
              <a:off x="5032375" y="5483225"/>
              <a:ext cx="228600" cy="38735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258624" y="5816251"/>
              <a:ext cx="2544233" cy="553997"/>
            </a:xfrm>
            <a:prstGeom prst="rect">
              <a:avLst/>
            </a:prstGeom>
            <a:noFill/>
            <a:ln w="25400">
              <a:solidFill>
                <a:srgbClr val="008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dirty="0">
                  <a:solidFill>
                    <a:srgbClr val="008000"/>
                  </a:solidFill>
                </a:rPr>
                <a:t>Trade Creation</a:t>
              </a:r>
            </a:p>
          </p:txBody>
        </p:sp>
        <p:sp>
          <p:nvSpPr>
            <p:cNvPr id="62" name="Left Brace 61"/>
            <p:cNvSpPr/>
            <p:nvPr/>
          </p:nvSpPr>
          <p:spPr>
            <a:xfrm rot="5400000" flipV="1">
              <a:off x="4349750" y="4548422"/>
              <a:ext cx="228600" cy="9906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157937" y="4413003"/>
              <a:ext cx="2717801" cy="553997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dirty="0">
                  <a:solidFill>
                    <a:srgbClr val="FF0000"/>
                  </a:solidFill>
                </a:rPr>
                <a:t>Trade Diversion</a:t>
              </a:r>
            </a:p>
          </p:txBody>
        </p:sp>
      </p:grpSp>
      <p:sp>
        <p:nvSpPr>
          <p:cNvPr id="55" name="Title 1"/>
          <p:cNvSpPr>
            <a:spLocks noGrp="1"/>
          </p:cNvSpPr>
          <p:nvPr>
            <p:ph type="title"/>
          </p:nvPr>
        </p:nvSpPr>
        <p:spPr>
          <a:xfrm>
            <a:off x="1435100" y="647700"/>
            <a:ext cx="7239000" cy="1127125"/>
          </a:xfrm>
        </p:spPr>
        <p:txBody>
          <a:bodyPr/>
          <a:lstStyle/>
          <a:p>
            <a:r>
              <a:rPr lang="en-US"/>
              <a:t>FTA partner is high-cost country,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8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ight Triangle 63"/>
          <p:cNvSpPr/>
          <p:nvPr/>
        </p:nvSpPr>
        <p:spPr>
          <a:xfrm>
            <a:off x="3712345" y="3327636"/>
            <a:ext cx="411333" cy="791603"/>
          </a:xfrm>
          <a:prstGeom prst="rtTriangle">
            <a:avLst/>
          </a:prstGeom>
          <a:noFill/>
          <a:ln w="5715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ight Triangle 59"/>
          <p:cNvSpPr/>
          <p:nvPr/>
        </p:nvSpPr>
        <p:spPr>
          <a:xfrm flipH="1">
            <a:off x="2510540" y="3295085"/>
            <a:ext cx="481235" cy="837470"/>
          </a:xfrm>
          <a:prstGeom prst="rtTriangle">
            <a:avLst/>
          </a:prstGeom>
          <a:noFill/>
          <a:ln w="5715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672389" y="2114550"/>
            <a:ext cx="3242511" cy="2998232"/>
            <a:chOff x="2229852" y="1676400"/>
            <a:chExt cx="4323348" cy="3997642"/>
          </a:xfrm>
        </p:grpSpPr>
        <p:sp>
          <p:nvSpPr>
            <p:cNvPr id="71" name="Rectangle 70"/>
            <p:cNvSpPr/>
            <p:nvPr/>
          </p:nvSpPr>
          <p:spPr>
            <a:xfrm>
              <a:off x="3956050" y="3962400"/>
              <a:ext cx="990600" cy="37465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429000" y="5181599"/>
              <a:ext cx="61361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2</a:t>
              </a:r>
              <a:endParaRPr lang="en-US" baseline="-25000" dirty="0">
                <a:solidFill>
                  <a:srgbClr val="008000"/>
                </a:solidFill>
              </a:endParaRPr>
            </a:p>
          </p:txBody>
        </p:sp>
        <p:sp>
          <p:nvSpPr>
            <p:cNvPr id="70" name="Right Triangle 69"/>
            <p:cNvSpPr/>
            <p:nvPr/>
          </p:nvSpPr>
          <p:spPr>
            <a:xfrm>
              <a:off x="4959351" y="3336925"/>
              <a:ext cx="327025" cy="630148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ight Triangle 68"/>
            <p:cNvSpPr/>
            <p:nvPr/>
          </p:nvSpPr>
          <p:spPr>
            <a:xfrm flipH="1">
              <a:off x="3629025" y="3371850"/>
              <a:ext cx="327025" cy="5842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flipV="1">
              <a:off x="2971800" y="5181600"/>
              <a:ext cx="31242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2971800" y="1828800"/>
              <a:ext cx="0" cy="3352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 flipV="1">
              <a:off x="4267200" y="1981200"/>
              <a:ext cx="1371600" cy="2667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90800" y="16764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48200" y="18288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58189" y="2184400"/>
              <a:ext cx="76601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aut</a:t>
              </a:r>
              <a:endParaRPr lang="en-US" baseline="-25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02568" y="4114801"/>
              <a:ext cx="54543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baseline="-25000" dirty="0"/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638800" y="4495800"/>
              <a:ext cx="381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867400" y="5181599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971800" y="2396067"/>
              <a:ext cx="15240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733800" y="5181599"/>
              <a:ext cx="52430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</a:t>
              </a:r>
              <a:r>
                <a:rPr lang="en-US" baseline="-25000" dirty="0"/>
                <a:t>0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953000" y="3352800"/>
              <a:ext cx="0" cy="17526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962400" y="3352800"/>
              <a:ext cx="0" cy="18288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3272368" y="1981200"/>
              <a:ext cx="1452033" cy="25781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2971800" y="4343400"/>
              <a:ext cx="2971800" cy="2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2971800" y="3962400"/>
              <a:ext cx="29718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502568" y="3657599"/>
              <a:ext cx="54543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baseline="-25000" dirty="0"/>
                <a:t>C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 flipV="1">
              <a:off x="2971800" y="3352800"/>
              <a:ext cx="29718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2261937" y="3200400"/>
              <a:ext cx="78606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B</a:t>
              </a:r>
              <a:r>
                <a:rPr lang="en-US" dirty="0" err="1"/>
                <a:t>+t</a:t>
              </a:r>
              <a:endParaRPr lang="en-US" baseline="-25000" dirty="0"/>
            </a:p>
          </p:txBody>
        </p:sp>
        <p:cxnSp>
          <p:nvCxnSpPr>
            <p:cNvPr id="42" name="Straight Connector 41"/>
            <p:cNvCxnSpPr/>
            <p:nvPr/>
          </p:nvCxnSpPr>
          <p:spPr>
            <a:xfrm flipV="1">
              <a:off x="2971800" y="2971800"/>
              <a:ext cx="2971800" cy="2"/>
            </a:xfrm>
            <a:prstGeom prst="line">
              <a:avLst/>
            </a:prstGeom>
            <a:ln>
              <a:solidFill>
                <a:srgbClr val="BFBFB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2229852" y="2819400"/>
              <a:ext cx="81814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C</a:t>
              </a:r>
              <a:r>
                <a:rPr lang="en-US" dirty="0" err="1"/>
                <a:t>+t</a:t>
              </a:r>
              <a:endParaRPr lang="en-US" baseline="-25000" dirty="0"/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3657600" y="3962400"/>
              <a:ext cx="0" cy="1219200"/>
            </a:xfrm>
            <a:prstGeom prst="line">
              <a:avLst/>
            </a:prstGeom>
            <a:ln>
              <a:solidFill>
                <a:srgbClr val="008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3666699" y="4678611"/>
              <a:ext cx="304800" cy="0"/>
            </a:xfrm>
            <a:prstGeom prst="straightConnector1">
              <a:avLst/>
            </a:prstGeom>
            <a:ln w="25400">
              <a:solidFill>
                <a:srgbClr val="008000"/>
              </a:solidFill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334000" y="3962400"/>
              <a:ext cx="0" cy="1219200"/>
            </a:xfrm>
            <a:prstGeom prst="line">
              <a:avLst/>
            </a:prstGeom>
            <a:ln>
              <a:solidFill>
                <a:srgbClr val="008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2971800" y="35052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a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505200" y="35814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b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14800" y="35052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c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724400" y="35814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d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114800" y="39624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e</a:t>
              </a:r>
            </a:p>
          </p:txBody>
        </p:sp>
      </p:grpSp>
      <p:sp>
        <p:nvSpPr>
          <p:cNvPr id="55" name="Title 1"/>
          <p:cNvSpPr>
            <a:spLocks noGrp="1"/>
          </p:cNvSpPr>
          <p:nvPr>
            <p:ph type="title"/>
          </p:nvPr>
        </p:nvSpPr>
        <p:spPr>
          <a:xfrm>
            <a:off x="1435100" y="647700"/>
            <a:ext cx="7239000" cy="1127125"/>
          </a:xfrm>
        </p:spPr>
        <p:txBody>
          <a:bodyPr/>
          <a:lstStyle/>
          <a:p>
            <a:r>
              <a:rPr lang="en-US"/>
              <a:t>FTA partner is high-cost country, C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2552131" y="4080681"/>
            <a:ext cx="2275" cy="69234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410252" y="4732077"/>
            <a:ext cx="460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 flipH="1">
            <a:off x="2567201" y="4517125"/>
            <a:ext cx="40005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307077" y="5414715"/>
            <a:ext cx="2768387" cy="73866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100" dirty="0" smtClean="0">
                <a:solidFill>
                  <a:srgbClr val="FF0000"/>
                </a:solidFill>
              </a:rPr>
              <a:t>Larger </a:t>
            </a:r>
            <a:r>
              <a:rPr lang="en-US" sz="2100" dirty="0" smtClean="0"/>
              <a:t>dislocation with </a:t>
            </a:r>
            <a:r>
              <a:rPr lang="en-US" sz="2100" dirty="0" smtClean="0">
                <a:solidFill>
                  <a:srgbClr val="FF0000"/>
                </a:solidFill>
              </a:rPr>
              <a:t>B</a:t>
            </a:r>
            <a:r>
              <a:rPr lang="en-US" sz="2100" dirty="0" smtClean="0"/>
              <a:t> than with </a:t>
            </a:r>
            <a:r>
              <a:rPr lang="en-US" sz="2100" dirty="0" smtClean="0">
                <a:solidFill>
                  <a:srgbClr val="00B050"/>
                </a:solidFill>
              </a:rPr>
              <a:t>C</a:t>
            </a:r>
            <a:endParaRPr lang="en-US" sz="2100" dirty="0">
              <a:solidFill>
                <a:srgbClr val="00B050"/>
              </a:solidFill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 flipH="1" flipV="1">
            <a:off x="2514600" y="5094514"/>
            <a:ext cx="108857" cy="31024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endCxn id="51" idx="2"/>
          </p:cNvCxnSpPr>
          <p:nvPr/>
        </p:nvCxnSpPr>
        <p:spPr>
          <a:xfrm flipV="1">
            <a:off x="2634343" y="5112782"/>
            <a:ext cx="167511" cy="297418"/>
          </a:xfrm>
          <a:prstGeom prst="straightConnector1">
            <a:avLst/>
          </a:prstGeom>
          <a:ln w="25400">
            <a:solidFill>
              <a:srgbClr val="00B05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878585" y="2337779"/>
            <a:ext cx="2768387" cy="738664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100" dirty="0" smtClean="0">
                <a:solidFill>
                  <a:srgbClr val="00B050"/>
                </a:solidFill>
              </a:rPr>
              <a:t>Larger</a:t>
            </a:r>
            <a:r>
              <a:rPr lang="en-US" sz="2100" dirty="0" smtClean="0">
                <a:solidFill>
                  <a:srgbClr val="FF0000"/>
                </a:solidFill>
              </a:rPr>
              <a:t> </a:t>
            </a:r>
            <a:r>
              <a:rPr lang="en-US" sz="2100" dirty="0" smtClean="0"/>
              <a:t>economic</a:t>
            </a:r>
            <a:r>
              <a:rPr lang="en-US" sz="2100" dirty="0" smtClean="0">
                <a:solidFill>
                  <a:srgbClr val="FF0000"/>
                </a:solidFill>
              </a:rPr>
              <a:t> </a:t>
            </a:r>
            <a:r>
              <a:rPr lang="en-US" sz="2100" dirty="0" smtClean="0"/>
              <a:t>gain with </a:t>
            </a:r>
            <a:r>
              <a:rPr lang="en-US" sz="2100" dirty="0" smtClean="0">
                <a:solidFill>
                  <a:srgbClr val="FF0000"/>
                </a:solidFill>
              </a:rPr>
              <a:t>B</a:t>
            </a:r>
            <a:r>
              <a:rPr lang="en-US" sz="2100" dirty="0" smtClean="0"/>
              <a:t> than with </a:t>
            </a:r>
            <a:r>
              <a:rPr lang="en-US" sz="2100" dirty="0" smtClean="0">
                <a:solidFill>
                  <a:srgbClr val="00B050"/>
                </a:solidFill>
              </a:rPr>
              <a:t>C</a:t>
            </a:r>
            <a:endParaRPr lang="en-US" sz="2100" dirty="0">
              <a:solidFill>
                <a:srgbClr val="00B050"/>
              </a:solidFill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H="1">
            <a:off x="4143737" y="3067291"/>
            <a:ext cx="717630" cy="937551"/>
          </a:xfrm>
          <a:prstGeom prst="straightConnector1">
            <a:avLst/>
          </a:prstGeom>
          <a:ln w="25400">
            <a:solidFill>
              <a:srgbClr val="00B05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Content Placeholder 2"/>
          <p:cNvSpPr>
            <a:spLocks noGrp="1"/>
          </p:cNvSpPr>
          <p:nvPr>
            <p:ph idx="1"/>
          </p:nvPr>
        </p:nvSpPr>
        <p:spPr>
          <a:xfrm>
            <a:off x="5469655" y="3670207"/>
            <a:ext cx="3366229" cy="1914992"/>
          </a:xfrm>
          <a:ln w="38100"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Result:</a:t>
            </a:r>
            <a:endParaRPr lang="en-US" sz="2400" dirty="0"/>
          </a:p>
          <a:p>
            <a:r>
              <a:rPr lang="en-US" sz="1800" dirty="0" smtClean="0"/>
              <a:t>Sector is more likely to be viewed as “sensitive” if</a:t>
            </a:r>
          </a:p>
          <a:p>
            <a:pPr lvl="1"/>
            <a:r>
              <a:rPr lang="en-US" sz="1600" dirty="0" smtClean="0"/>
              <a:t>FTA is with low-cost country</a:t>
            </a:r>
          </a:p>
          <a:p>
            <a:pPr lvl="1"/>
            <a:r>
              <a:rPr lang="en-US" sz="1600" dirty="0" smtClean="0"/>
              <a:t>∴There is trade creation</a:t>
            </a:r>
            <a:endParaRPr lang="en-US" sz="1600" dirty="0"/>
          </a:p>
          <a:p>
            <a:pPr lvl="1"/>
            <a:endParaRPr lang="en-US" sz="1600" baseline="-25000" dirty="0"/>
          </a:p>
          <a:p>
            <a:pPr marL="342900" lvl="1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2124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0" grpId="0" animBg="1"/>
      <p:bldP spid="66" grpId="0" animBg="1"/>
      <p:bldP spid="72" grpId="0" animBg="1"/>
      <p:bldP spid="72" grpId="1" animBg="1"/>
      <p:bldP spid="74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 for a given FTA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129" y="2151516"/>
            <a:ext cx="7239000" cy="4056495"/>
          </a:xfrm>
        </p:spPr>
        <p:txBody>
          <a:bodyPr/>
          <a:lstStyle/>
          <a:p>
            <a:r>
              <a:rPr lang="en-US" dirty="0" smtClean="0"/>
              <a:t>Sensitive sectors will be</a:t>
            </a:r>
          </a:p>
          <a:p>
            <a:pPr lvl="1"/>
            <a:r>
              <a:rPr lang="en-US" dirty="0" smtClean="0"/>
              <a:t>Those for which the partner is the low-cost country</a:t>
            </a:r>
          </a:p>
          <a:p>
            <a:pPr lvl="1"/>
            <a:r>
              <a:rPr lang="en-US" dirty="0" smtClean="0"/>
              <a:t>Those in which there will be trade creation</a:t>
            </a:r>
          </a:p>
          <a:p>
            <a:r>
              <a:rPr lang="en-US" dirty="0" smtClean="0"/>
              <a:t>Excluding tariff cuts in sensitive sectors will make (beneficial) trade creation less likely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5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from TRAINS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4031873"/>
          </a:xfrm>
        </p:spPr>
        <p:txBody>
          <a:bodyPr/>
          <a:lstStyle/>
          <a:p>
            <a:r>
              <a:rPr lang="en-US" dirty="0" smtClean="0"/>
              <a:t>UNCTAD </a:t>
            </a:r>
            <a:r>
              <a:rPr lang="en-US" dirty="0"/>
              <a:t>Trade Analysis Information System </a:t>
            </a:r>
            <a:endParaRPr lang="en-US" dirty="0" smtClean="0"/>
          </a:p>
          <a:p>
            <a:pPr lvl="1"/>
            <a:r>
              <a:rPr lang="en-US" dirty="0" smtClean="0"/>
              <a:t>Includes data from up to </a:t>
            </a:r>
          </a:p>
          <a:p>
            <a:pPr lvl="2"/>
            <a:r>
              <a:rPr lang="en-US" dirty="0" smtClean="0"/>
              <a:t>193 reporting countries</a:t>
            </a:r>
          </a:p>
          <a:p>
            <a:pPr lvl="2"/>
            <a:r>
              <a:rPr lang="en-US" dirty="0" smtClean="0"/>
              <a:t>On imports from up to 272 exporters</a:t>
            </a:r>
          </a:p>
          <a:p>
            <a:pPr lvl="1"/>
            <a:r>
              <a:rPr lang="en-US" dirty="0" smtClean="0"/>
              <a:t>6-digit harmonized system</a:t>
            </a:r>
          </a:p>
          <a:p>
            <a:pPr lvl="1"/>
            <a:r>
              <a:rPr lang="en-US" dirty="0" smtClean="0"/>
              <a:t>1988-2014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9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from TRAINS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4585871"/>
          </a:xfrm>
        </p:spPr>
        <p:txBody>
          <a:bodyPr/>
          <a:lstStyle/>
          <a:p>
            <a:r>
              <a:rPr lang="en-US" sz="2800" dirty="0" smtClean="0"/>
              <a:t>Included:</a:t>
            </a:r>
          </a:p>
          <a:p>
            <a:pPr lvl="1"/>
            <a:r>
              <a:rPr lang="en-US" sz="2400" dirty="0" smtClean="0"/>
              <a:t>Tariffs for 6-digit sectors</a:t>
            </a:r>
          </a:p>
          <a:p>
            <a:pPr lvl="2"/>
            <a:r>
              <a:rPr lang="en-US" sz="2000" dirty="0" smtClean="0"/>
              <a:t>Simple average</a:t>
            </a:r>
          </a:p>
          <a:p>
            <a:pPr lvl="2"/>
            <a:r>
              <a:rPr lang="en-US" sz="2000" dirty="0" smtClean="0"/>
              <a:t>Weighed average</a:t>
            </a:r>
          </a:p>
          <a:p>
            <a:pPr lvl="2"/>
            <a:r>
              <a:rPr lang="en-US" sz="2000" dirty="0" smtClean="0"/>
              <a:t>Minimum and maximum rates</a:t>
            </a:r>
          </a:p>
          <a:p>
            <a:pPr lvl="1"/>
            <a:r>
              <a:rPr lang="en-US" sz="2400" dirty="0" smtClean="0"/>
              <a:t>Number of tariff lines</a:t>
            </a:r>
          </a:p>
          <a:p>
            <a:pPr lvl="2"/>
            <a:r>
              <a:rPr lang="en-US" sz="2000" dirty="0" smtClean="0"/>
              <a:t>Total</a:t>
            </a:r>
          </a:p>
          <a:p>
            <a:pPr lvl="2"/>
            <a:r>
              <a:rPr lang="en-US" sz="2000" dirty="0" smtClean="0"/>
              <a:t>Dutiable</a:t>
            </a:r>
          </a:p>
          <a:p>
            <a:pPr lvl="1"/>
            <a:r>
              <a:rPr lang="en-US" sz="2400" dirty="0" smtClean="0"/>
              <a:t>(Also includes data on value of imports, not used here.)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6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from TRAINS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2726900"/>
          </a:xfrm>
        </p:spPr>
        <p:txBody>
          <a:bodyPr/>
          <a:lstStyle/>
          <a:p>
            <a:r>
              <a:rPr lang="en-US" dirty="0" smtClean="0"/>
              <a:t>Sample </a:t>
            </a:r>
          </a:p>
          <a:p>
            <a:pPr lvl="1"/>
            <a:r>
              <a:rPr lang="en-US" sz="2400" dirty="0" smtClean="0"/>
              <a:t>The 1995 FTA between Colombia and Mexico</a:t>
            </a:r>
          </a:p>
          <a:p>
            <a:pPr lvl="1"/>
            <a:r>
              <a:rPr lang="en-US" sz="2400" dirty="0" smtClean="0"/>
              <a:t>Shows several features of the data</a:t>
            </a:r>
          </a:p>
          <a:p>
            <a:pPr lvl="2"/>
            <a:r>
              <a:rPr lang="en-US" sz="2000" dirty="0" smtClean="0"/>
              <a:t>Some useful</a:t>
            </a:r>
          </a:p>
          <a:p>
            <a:pPr lvl="2"/>
            <a:r>
              <a:rPr lang="en-US" sz="2000" dirty="0" smtClean="0"/>
              <a:t>Some problematic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54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562100" y="2057400"/>
            <a:ext cx="7103269" cy="4178301"/>
            <a:chOff x="1958975" y="787400"/>
            <a:chExt cx="8274050" cy="52832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/>
            </p:nvPr>
          </p:nvGraphicFramePr>
          <p:xfrm>
            <a:off x="1958975" y="787400"/>
            <a:ext cx="8274050" cy="528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pSp>
          <p:nvGrpSpPr>
            <p:cNvPr id="3" name="Group 2"/>
            <p:cNvGrpSpPr/>
            <p:nvPr/>
          </p:nvGrpSpPr>
          <p:grpSpPr>
            <a:xfrm>
              <a:off x="3598333" y="959758"/>
              <a:ext cx="1828800" cy="4368800"/>
              <a:chOff x="7484533" y="812800"/>
              <a:chExt cx="1828800" cy="4368800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8382000" y="1676400"/>
                <a:ext cx="0" cy="35052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TextBox 4"/>
              <p:cNvSpPr txBox="1"/>
              <p:nvPr/>
            </p:nvSpPr>
            <p:spPr>
              <a:xfrm>
                <a:off x="7484533" y="812800"/>
                <a:ext cx="1828800" cy="861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Entry into Force</a:t>
                </a:r>
                <a:endParaRPr lang="en-US" dirty="0"/>
              </a:p>
            </p:txBody>
          </p:sp>
        </p:grp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35100" y="647700"/>
            <a:ext cx="7239000" cy="1127125"/>
          </a:xfrm>
        </p:spPr>
        <p:txBody>
          <a:bodyPr/>
          <a:lstStyle/>
          <a:p>
            <a:pPr algn="ctr"/>
            <a:r>
              <a:rPr lang="en-US" sz="3200" dirty="0" smtClean="0"/>
              <a:t>Colombia-Mexico FTA Tariffs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Simple average of simple average tariffs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62100" y="2032000"/>
            <a:ext cx="7077869" cy="4203700"/>
            <a:chOff x="1958975" y="787400"/>
            <a:chExt cx="8274050" cy="5283200"/>
          </a:xfrm>
        </p:grpSpPr>
        <p:graphicFrame>
          <p:nvGraphicFramePr>
            <p:cNvPr id="11" name="Chart 10"/>
            <p:cNvGraphicFramePr>
              <a:graphicFrameLocks/>
            </p:cNvGraphicFramePr>
            <p:nvPr>
              <p:extLst/>
            </p:nvPr>
          </p:nvGraphicFramePr>
          <p:xfrm>
            <a:off x="1958975" y="787400"/>
            <a:ext cx="8274050" cy="528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pSp>
          <p:nvGrpSpPr>
            <p:cNvPr id="7" name="Group 6"/>
            <p:cNvGrpSpPr/>
            <p:nvPr/>
          </p:nvGrpSpPr>
          <p:grpSpPr>
            <a:xfrm>
              <a:off x="3581400" y="841225"/>
              <a:ext cx="1828800" cy="4487333"/>
              <a:chOff x="7467600" y="694267"/>
              <a:chExt cx="1828800" cy="4487333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8382000" y="1676400"/>
                <a:ext cx="0" cy="35052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7467600" y="694267"/>
                <a:ext cx="1828800" cy="861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Entry into Force</a:t>
                </a:r>
                <a:endParaRPr lang="en-US" dirty="0"/>
              </a:p>
            </p:txBody>
          </p:sp>
        </p:grp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435100" y="647700"/>
            <a:ext cx="7239000" cy="1127125"/>
          </a:xfrm>
        </p:spPr>
        <p:txBody>
          <a:bodyPr/>
          <a:lstStyle/>
          <a:p>
            <a:pPr algn="ctr"/>
            <a:r>
              <a:rPr lang="en-US" sz="3200" dirty="0" smtClean="0"/>
              <a:t>Colombia-Mexico FTA Tariffs</a:t>
            </a:r>
            <a:r>
              <a:rPr lang="en-US" smtClean="0"/>
              <a:t/>
            </a:r>
            <a:br>
              <a:rPr lang="en-US" smtClean="0"/>
            </a:br>
            <a:r>
              <a:rPr lang="en-US" sz="2800" smtClean="0"/>
              <a:t>Dutiable percent of tariff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963477"/>
              </p:ext>
            </p:extLst>
          </p:nvPr>
        </p:nvGraphicFramePr>
        <p:xfrm>
          <a:off x="2489200" y="546103"/>
          <a:ext cx="4826000" cy="5836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3818"/>
                <a:gridCol w="2081842"/>
                <a:gridCol w="2070340"/>
              </a:tblGrid>
              <a:tr h="762001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Table 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Percent Dutiable Tariff Lines in Colombia-Mexico FTA after They Dropped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Year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Colombia from 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 from Colombia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/>
                </a:tc>
              </a:tr>
              <a:tr h="3810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93.9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7.2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6.2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6.2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36.8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38.4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38.7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3.8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0574" marR="305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73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Sensitive Sectors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2025170"/>
          </a:xfrm>
        </p:spPr>
        <p:txBody>
          <a:bodyPr/>
          <a:lstStyle/>
          <a:p>
            <a:r>
              <a:rPr lang="en-US" dirty="0" smtClean="0"/>
              <a:t>Defined here as those that retain positive tariffs within an FTA</a:t>
            </a:r>
          </a:p>
          <a:p>
            <a:pPr lvl="1"/>
            <a:r>
              <a:rPr lang="en-US" dirty="0" smtClean="0"/>
              <a:t>These are more common than I once thought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8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49400" y="2019300"/>
            <a:ext cx="7141369" cy="4241800"/>
            <a:chOff x="1958975" y="787400"/>
            <a:chExt cx="8274050" cy="5283200"/>
          </a:xfrm>
        </p:grpSpPr>
        <p:graphicFrame>
          <p:nvGraphicFramePr>
            <p:cNvPr id="10" name="Chart 9"/>
            <p:cNvGraphicFramePr>
              <a:graphicFrameLocks/>
            </p:cNvGraphicFramePr>
            <p:nvPr>
              <p:extLst/>
            </p:nvPr>
          </p:nvGraphicFramePr>
          <p:xfrm>
            <a:off x="1958975" y="787400"/>
            <a:ext cx="8274050" cy="528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pSp>
          <p:nvGrpSpPr>
            <p:cNvPr id="7" name="Group 6"/>
            <p:cNvGrpSpPr/>
            <p:nvPr/>
          </p:nvGrpSpPr>
          <p:grpSpPr>
            <a:xfrm>
              <a:off x="3581400" y="925891"/>
              <a:ext cx="1828800" cy="4402667"/>
              <a:chOff x="7467600" y="778933"/>
              <a:chExt cx="1828800" cy="4402667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8382000" y="1676400"/>
                <a:ext cx="0" cy="35052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7467600" y="778933"/>
                <a:ext cx="1828800" cy="861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Entry into Force</a:t>
                </a:r>
                <a:endParaRPr lang="en-US" dirty="0"/>
              </a:p>
            </p:txBody>
          </p:sp>
        </p:grpSp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35100" y="647700"/>
            <a:ext cx="7239000" cy="1127125"/>
          </a:xfrm>
        </p:spPr>
        <p:txBody>
          <a:bodyPr/>
          <a:lstStyle/>
          <a:p>
            <a:pPr algn="ctr"/>
            <a:r>
              <a:rPr lang="en-US" sz="3200" dirty="0" smtClean="0"/>
              <a:t>Colombia-Mexico FTA Tariffs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Simple average of maximum % positive tariffs</a:t>
            </a:r>
            <a:br>
              <a:rPr lang="en-US" sz="2400" dirty="0" smtClean="0"/>
            </a:br>
            <a:r>
              <a:rPr lang="en-US" sz="2400" dirty="0" smtClean="0"/>
              <a:t>within 6-digit codes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3237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616336"/>
              </p:ext>
            </p:extLst>
          </p:nvPr>
        </p:nvGraphicFramePr>
        <p:xfrm>
          <a:off x="1460500" y="152401"/>
          <a:ext cx="7365999" cy="1417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3814"/>
                <a:gridCol w="561599"/>
                <a:gridCol w="1550230"/>
                <a:gridCol w="1447800"/>
                <a:gridCol w="783340"/>
                <a:gridCol w="989216"/>
              </a:tblGrid>
              <a:tr h="1142999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Table 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Minimum Percent Dutiable Tariff Lines (</a:t>
                      </a:r>
                      <a:r>
                        <a:rPr lang="en-US" sz="1800" dirty="0" err="1">
                          <a:effectLst/>
                        </a:rPr>
                        <a:t>Min%Dut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and Change in Average Maximum Positive Tariffs (Pre-</a:t>
                      </a:r>
                      <a:r>
                        <a:rPr lang="en-US" sz="1800" dirty="0" err="1">
                          <a:effectLst/>
                        </a:rPr>
                        <a:t>PostChg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 Available FTAs 1994-2003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16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FTA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From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Min%Dut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Pre-</a:t>
                      </a:r>
                      <a:r>
                        <a:rPr lang="en-US" sz="1200" dirty="0" err="1">
                          <a:effectLst/>
                        </a:rPr>
                        <a:t>PostChg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111165"/>
              </p:ext>
            </p:extLst>
          </p:nvPr>
        </p:nvGraphicFramePr>
        <p:xfrm>
          <a:off x="1473200" y="1574798"/>
          <a:ext cx="7353299" cy="487680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31144"/>
                <a:gridCol w="616044"/>
                <a:gridCol w="1496806"/>
                <a:gridCol w="1449417"/>
                <a:gridCol w="656894"/>
                <a:gridCol w="1102994"/>
              </a:tblGrid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NAFTA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Canada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Mexico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0.6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122.4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NAFTA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Canada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NAFTA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Mexico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Canada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23.6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NAFTA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Mexico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14.6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NAFTA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Canada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0.1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40.8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NAFTA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Mexico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0.5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17.5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Columbia-Mexico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1995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Colombia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Mexico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3.8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2.5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Columbia-Mexico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1995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Mexico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Colombia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EU-Turkey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EU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EU-Turkey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Belgium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Calibri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EU-Turkey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France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16.3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33.4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EU-Turkey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Germany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15.2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32.1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EU-Turkey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Italy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12.8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32.2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83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EU-Turkey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1996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Turkey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Poland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8.5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25.9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5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60500" y="152401"/>
          <a:ext cx="7365999" cy="1417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3814"/>
                <a:gridCol w="561599"/>
                <a:gridCol w="1550230"/>
                <a:gridCol w="1447800"/>
                <a:gridCol w="783340"/>
                <a:gridCol w="989216"/>
              </a:tblGrid>
              <a:tr h="1142999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Table 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Minimum Percent Dutiable Tariff Lines (</a:t>
                      </a:r>
                      <a:r>
                        <a:rPr lang="en-US" sz="1800" dirty="0" err="1">
                          <a:effectLst/>
                        </a:rPr>
                        <a:t>Min%Dut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and Change in Average Maximum Positive Tariffs (Pre-</a:t>
                      </a:r>
                      <a:r>
                        <a:rPr lang="en-US" sz="1800" dirty="0" err="1">
                          <a:effectLst/>
                        </a:rPr>
                        <a:t>PostChg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 Available FTAs 1994-2003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16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FTA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From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Min%Dut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Pre-</a:t>
                      </a:r>
                      <a:r>
                        <a:rPr lang="en-US" sz="1200" dirty="0" err="1">
                          <a:effectLst/>
                        </a:rPr>
                        <a:t>PostChg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059611"/>
              </p:ext>
            </p:extLst>
          </p:nvPr>
        </p:nvGraphicFramePr>
        <p:xfrm>
          <a:off x="1453243" y="1649176"/>
          <a:ext cx="7347858" cy="476795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29640"/>
                <a:gridCol w="615588"/>
                <a:gridCol w="1495698"/>
                <a:gridCol w="1448345"/>
                <a:gridCol w="656408"/>
                <a:gridCol w="1102179"/>
              </a:tblGrid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Canada-Israel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49.1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Canada-Israel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Israel-Turkey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Israel-Turkey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10.9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Canada-Chile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181.6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Canada-Chile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79.1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-4.5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Belgium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23.3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France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31.4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-9.6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Germany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-4.1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Italy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28.6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Tunisia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Poland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18.2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Chile-Mexico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1.2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405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Chile-Mexico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1999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17.5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530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60500" y="152401"/>
          <a:ext cx="7365999" cy="1417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3814"/>
                <a:gridCol w="561599"/>
                <a:gridCol w="1550230"/>
                <a:gridCol w="1447800"/>
                <a:gridCol w="783340"/>
                <a:gridCol w="989216"/>
              </a:tblGrid>
              <a:tr h="1142999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Table 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Minimum Percent Dutiable Tariff Lines (</a:t>
                      </a:r>
                      <a:r>
                        <a:rPr lang="en-US" sz="1800" dirty="0" err="1">
                          <a:effectLst/>
                        </a:rPr>
                        <a:t>Min%Dut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and Change in Average Maximum Positive Tariffs (Pre-</a:t>
                      </a:r>
                      <a:r>
                        <a:rPr lang="en-US" sz="1800" dirty="0" err="1">
                          <a:effectLst/>
                        </a:rPr>
                        <a:t>PostChg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 Available FTAs 1994-2003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16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FTA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From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Min%Dut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Pre-</a:t>
                      </a:r>
                      <a:r>
                        <a:rPr lang="en-US" sz="1200" dirty="0" err="1">
                          <a:effectLst/>
                        </a:rPr>
                        <a:t>PostChg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857626"/>
              </p:ext>
            </p:extLst>
          </p:nvPr>
        </p:nvGraphicFramePr>
        <p:xfrm>
          <a:off x="1469571" y="1665517"/>
          <a:ext cx="7347857" cy="228599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29641"/>
                <a:gridCol w="615588"/>
                <a:gridCol w="1495697"/>
                <a:gridCol w="1448344"/>
                <a:gridCol w="656409"/>
                <a:gridCol w="1102178"/>
              </a:tblGrid>
              <a:tr h="3784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EU-South Africa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South Africa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938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EU-South Africa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South Africa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Belgium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-5.3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784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EU-South Africa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South Africa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France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-6.1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784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EU-South Africa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South Africa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Germany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-7.5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784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EU-South Africa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South Africa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Italy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-7.6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784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EU-South Africa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South Africa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Poland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-5.5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031594"/>
              </p:ext>
            </p:extLst>
          </p:nvPr>
        </p:nvGraphicFramePr>
        <p:xfrm>
          <a:off x="1453243" y="4049487"/>
          <a:ext cx="7331528" cy="238396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25130"/>
                <a:gridCol w="614220"/>
                <a:gridCol w="1492373"/>
                <a:gridCol w="1445126"/>
                <a:gridCol w="654950"/>
                <a:gridCol w="1099729"/>
              </a:tblGrid>
              <a:tr h="3973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973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Belgium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973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France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15.9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-15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973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Germany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8.9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-17.5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973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Italy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-20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973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Morocco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Poland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-14.8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726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60500" y="152401"/>
          <a:ext cx="7365999" cy="1417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3814"/>
                <a:gridCol w="561599"/>
                <a:gridCol w="1550230"/>
                <a:gridCol w="1447800"/>
                <a:gridCol w="783340"/>
                <a:gridCol w="989216"/>
              </a:tblGrid>
              <a:tr h="1142999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Table 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Minimum Percent Dutiable Tariff Lines (</a:t>
                      </a:r>
                      <a:r>
                        <a:rPr lang="en-US" sz="1800" dirty="0" err="1">
                          <a:effectLst/>
                        </a:rPr>
                        <a:t>Min%Dut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and Change in Average Maximum Positive Tariffs (Pre-</a:t>
                      </a:r>
                      <a:r>
                        <a:rPr lang="en-US" sz="1800" dirty="0" err="1">
                          <a:effectLst/>
                        </a:rPr>
                        <a:t>PostChg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 Available FTAs 1994-2003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16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FTA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From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Min%Dut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Pre-</a:t>
                      </a:r>
                      <a:r>
                        <a:rPr lang="en-US" sz="1200" dirty="0" err="1">
                          <a:effectLst/>
                        </a:rPr>
                        <a:t>PostChg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204835"/>
              </p:ext>
            </p:extLst>
          </p:nvPr>
        </p:nvGraphicFramePr>
        <p:xfrm>
          <a:off x="1453243" y="1616529"/>
          <a:ext cx="7347857" cy="48659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29641"/>
                <a:gridCol w="615587"/>
                <a:gridCol w="1495697"/>
                <a:gridCol w="1448345"/>
                <a:gridCol w="656409"/>
                <a:gridCol w="1102178"/>
              </a:tblGrid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Belgium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France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Germany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Italy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Poland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Belgium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France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Germany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Italy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EU-Mexico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Poland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Israel-Mexico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Israel-Mexico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Mexico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Israel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-0.1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Macedonia-Turkey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Macedonia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21.1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charset="0"/>
                      </a:endParaRPr>
                    </a:p>
                  </a:txBody>
                  <a:tcPr marL="48153" marR="48153" marT="0" marB="0" anchor="b"/>
                </a:tc>
              </a:tr>
              <a:tr h="304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Macedonia-Turkey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Macedonia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30.9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48153" marR="48153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09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60500" y="152401"/>
          <a:ext cx="7365999" cy="1417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3814"/>
                <a:gridCol w="561599"/>
                <a:gridCol w="1550230"/>
                <a:gridCol w="1447800"/>
                <a:gridCol w="783340"/>
                <a:gridCol w="989216"/>
              </a:tblGrid>
              <a:tr h="1142999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Table 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Minimum Percent Dutiable Tariff Lines (</a:t>
                      </a:r>
                      <a:r>
                        <a:rPr lang="en-US" sz="1800" dirty="0" err="1">
                          <a:effectLst/>
                        </a:rPr>
                        <a:t>Min%Dut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and Change in Average Maximum Positive Tariffs (Pre-</a:t>
                      </a:r>
                      <a:r>
                        <a:rPr lang="en-US" sz="1800" dirty="0" err="1">
                          <a:effectLst/>
                        </a:rPr>
                        <a:t>PostChg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 Available FTAs 1994-2003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16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FTA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From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Min%Dut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Pre-</a:t>
                      </a:r>
                      <a:r>
                        <a:rPr lang="en-US" sz="1200" dirty="0" err="1">
                          <a:effectLst/>
                        </a:rPr>
                        <a:t>PostChg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32635"/>
              </p:ext>
            </p:extLst>
          </p:nvPr>
        </p:nvGraphicFramePr>
        <p:xfrm>
          <a:off x="1469571" y="1616535"/>
          <a:ext cx="7347858" cy="48169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29641"/>
                <a:gridCol w="615588"/>
                <a:gridCol w="1495697"/>
                <a:gridCol w="1448344"/>
                <a:gridCol w="656409"/>
                <a:gridCol w="1102179"/>
              </a:tblGrid>
              <a:tr h="5721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New Zealand-Singapore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New Zealand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290.6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5721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New Zealand-Singapore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New Zealand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-332.8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India-Sri Lanka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India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Sri Lanka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20.7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-23.3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India-Sri Lanka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Sri Lanka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India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-2.8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Jordan-US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Jordan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US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-2.4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Jordan-US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US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Jordan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71.1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Chile-Costa 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Costa 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41.5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-4.6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Chile-Costa 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Costa 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-2.4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Chile-El Salvador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El Salvador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69.6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-4.5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Chile-El Salvador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El Salvador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Chile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-3.9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Canada-Costa 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Costa 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-1.7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Canada-Costa 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Costa Rica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Canada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27.7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-2.5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Japan-Singapore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Japan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25.5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27.9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  <a:tr h="306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Japan-Singapore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Japan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-220.2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55032" marR="55032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01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60500" y="152401"/>
          <a:ext cx="7365999" cy="1417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3814"/>
                <a:gridCol w="561599"/>
                <a:gridCol w="1550230"/>
                <a:gridCol w="1447800"/>
                <a:gridCol w="783340"/>
                <a:gridCol w="989216"/>
              </a:tblGrid>
              <a:tr h="1142999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Table 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Minimum Percent Dutiable Tariff Lines (</a:t>
                      </a:r>
                      <a:r>
                        <a:rPr lang="en-US" sz="1800" dirty="0" err="1">
                          <a:effectLst/>
                        </a:rPr>
                        <a:t>Min%Dut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and Change in Average Maximum Positive Tariffs (Pre-</a:t>
                      </a:r>
                      <a:r>
                        <a:rPr lang="en-US" sz="1800" dirty="0" err="1">
                          <a:effectLst/>
                        </a:rPr>
                        <a:t>PostChg</a:t>
                      </a:r>
                      <a:r>
                        <a:rPr lang="en-US" sz="1800" dirty="0">
                          <a:effectLst/>
                        </a:rPr>
                        <a:t>)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 Available FTAs 1994-2003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16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FTA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From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Min%Dut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Pre-</a:t>
                      </a:r>
                      <a:r>
                        <a:rPr lang="en-US" sz="1200" dirty="0" err="1">
                          <a:effectLst/>
                        </a:rPr>
                        <a:t>PostChg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962716"/>
              </p:ext>
            </p:extLst>
          </p:nvPr>
        </p:nvGraphicFramePr>
        <p:xfrm>
          <a:off x="1469571" y="1616527"/>
          <a:ext cx="7315200" cy="434340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20621"/>
                <a:gridCol w="612851"/>
                <a:gridCol w="1489050"/>
                <a:gridCol w="1441907"/>
                <a:gridCol w="653491"/>
                <a:gridCol w="1097280"/>
              </a:tblGrid>
              <a:tr h="3706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El Salvador-Panama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El Salvador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Panama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</a:tr>
              <a:tr h="3706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El Salvador-Panama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Panama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El Salvador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</a:tr>
              <a:tr h="3706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China-Hong Kong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China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Hong Kong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56.3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-13.9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</a:tr>
              <a:tr h="3706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China-Hong Kong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Hong Kong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China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charset="0"/>
                      </a:endParaRPr>
                    </a:p>
                  </a:txBody>
                  <a:tcPr marL="66418" marR="66418" marT="0" marB="0" anchor="b"/>
                </a:tc>
              </a:tr>
              <a:tr h="6889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Bosnia-Herzegovina-Turkey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Bosnia-Herzegovina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2.8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</a:tr>
              <a:tr h="6889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Bosnia-Herzegovina-Turkey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Turkey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Bosnia-Herzegovina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</a:tr>
              <a:tr h="3706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Australia-Singapore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Australia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-6.1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</a:tr>
              <a:tr h="3706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Australia-Singapore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Singapore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Australia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-158.7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</a:tr>
              <a:tr h="3706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China-Macao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China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Macao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47.3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-15.6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</a:tr>
              <a:tr h="3706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China-Macao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2003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Macao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China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6418" marR="66418" marT="0" marB="0" anchor="b"/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charset="0"/>
                      </a:endParaRPr>
                    </a:p>
                  </a:txBody>
                  <a:tcPr marL="66418" marR="66418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1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from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3564053"/>
          </a:xfrm>
        </p:spPr>
        <p:txBody>
          <a:bodyPr/>
          <a:lstStyle/>
          <a:p>
            <a:r>
              <a:rPr lang="en-US" sz="2800" dirty="0"/>
              <a:t>First, only very rarely do members of an FTA eliminate all tariffs on trade with other members. </a:t>
            </a:r>
            <a:endParaRPr lang="en-US" sz="2800" dirty="0" smtClean="0"/>
          </a:p>
          <a:p>
            <a:pPr lvl="1"/>
            <a:r>
              <a:rPr lang="en-US" sz="2000" dirty="0" smtClean="0"/>
              <a:t>Most </a:t>
            </a:r>
            <a:r>
              <a:rPr lang="en-US" sz="2000" dirty="0"/>
              <a:t>continue to levy positive tariffs on a small percentage of tariff lines (percentages in the single digits) and </a:t>
            </a:r>
            <a:endParaRPr lang="en-US" sz="2000" dirty="0" smtClean="0"/>
          </a:p>
          <a:p>
            <a:pPr lvl="1"/>
            <a:r>
              <a:rPr lang="en-US" sz="2000" dirty="0" smtClean="0"/>
              <a:t>a </a:t>
            </a:r>
            <a:r>
              <a:rPr lang="en-US" sz="2000" dirty="0"/>
              <a:t>large minority keep positive tariffs on much larger fractions. 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5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from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3379387"/>
          </a:xfrm>
        </p:spPr>
        <p:txBody>
          <a:bodyPr/>
          <a:lstStyle/>
          <a:p>
            <a:r>
              <a:rPr lang="en-US" sz="2800" dirty="0" smtClean="0"/>
              <a:t>Second</a:t>
            </a:r>
            <a:r>
              <a:rPr lang="en-US" sz="2800" dirty="0"/>
              <a:t>, there is a common tendency for the average maximum positive tariff to rise after the FTA compared to what it was before. </a:t>
            </a:r>
            <a:endParaRPr lang="en-US" sz="2800" dirty="0" smtClean="0"/>
          </a:p>
          <a:p>
            <a:pPr lvl="1"/>
            <a:r>
              <a:rPr lang="en-US" sz="2000" dirty="0" smtClean="0"/>
              <a:t>There </a:t>
            </a:r>
            <a:r>
              <a:rPr lang="en-US" sz="2000" dirty="0"/>
              <a:t>are certainly a fair number of negative numbers in the Pre-</a:t>
            </a:r>
            <a:r>
              <a:rPr lang="en-US" sz="2000" dirty="0" err="1"/>
              <a:t>PostChg</a:t>
            </a:r>
            <a:r>
              <a:rPr lang="en-US" sz="2000" dirty="0"/>
              <a:t> column of Table 2, </a:t>
            </a:r>
            <a:endParaRPr lang="en-US" sz="2000" dirty="0" smtClean="0"/>
          </a:p>
          <a:p>
            <a:pPr lvl="1"/>
            <a:r>
              <a:rPr lang="en-US" sz="2000" dirty="0" smtClean="0"/>
              <a:t>but </a:t>
            </a:r>
            <a:r>
              <a:rPr lang="en-US" sz="2000" dirty="0"/>
              <a:t>the positives far outnumber the negatives. 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5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from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2505301"/>
          </a:xfrm>
        </p:spPr>
        <p:txBody>
          <a:bodyPr/>
          <a:lstStyle/>
          <a:p>
            <a:r>
              <a:rPr lang="en-US" sz="2800" dirty="0" smtClean="0"/>
              <a:t>Two countries that do </a:t>
            </a:r>
            <a:r>
              <a:rPr lang="en-US" sz="2800" u="sng" dirty="0" smtClean="0"/>
              <a:t>not</a:t>
            </a:r>
            <a:r>
              <a:rPr lang="en-US" sz="2800" dirty="0" smtClean="0"/>
              <a:t> show sensitive sectors:</a:t>
            </a:r>
          </a:p>
          <a:p>
            <a:pPr lvl="1"/>
            <a:r>
              <a:rPr lang="en-US" dirty="0" smtClean="0"/>
              <a:t>Singapore</a:t>
            </a:r>
          </a:p>
          <a:p>
            <a:pPr lvl="1"/>
            <a:r>
              <a:rPr lang="en-US" dirty="0" smtClean="0"/>
              <a:t>Chile</a:t>
            </a:r>
            <a:endParaRPr lang="en-US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7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Sensitive Sectors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3773341"/>
          </a:xfrm>
        </p:spPr>
        <p:txBody>
          <a:bodyPr/>
          <a:lstStyle/>
          <a:p>
            <a:r>
              <a:rPr lang="en-US" dirty="0" smtClean="0"/>
              <a:t>GATT/WTO requires only that </a:t>
            </a:r>
          </a:p>
          <a:p>
            <a:pPr lvl="1"/>
            <a:r>
              <a:rPr lang="en-US" dirty="0" smtClean="0"/>
              <a:t>tariffs be eliminated on “</a:t>
            </a:r>
            <a:r>
              <a:rPr lang="en-US" dirty="0"/>
              <a:t>substantially all the trade between the constituent territories on products originating in such </a:t>
            </a:r>
            <a:r>
              <a:rPr lang="en-US" dirty="0" smtClean="0"/>
              <a:t>territories.”</a:t>
            </a:r>
          </a:p>
          <a:p>
            <a:pPr lvl="1"/>
            <a:r>
              <a:rPr lang="en-US" dirty="0" smtClean="0"/>
              <a:t>(Note “originating.”  This raises the issue of Rules of Origin, </a:t>
            </a:r>
            <a:r>
              <a:rPr lang="en-US" dirty="0" smtClean="0"/>
              <a:t>which I </a:t>
            </a:r>
            <a:r>
              <a:rPr lang="en-US" dirty="0" smtClean="0"/>
              <a:t>will not address here.)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4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</a:t>
            </a:r>
            <a:r>
              <a:rPr lang="en-US" smtClean="0"/>
              <a:t>from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2665345"/>
          </a:xfrm>
        </p:spPr>
        <p:txBody>
          <a:bodyPr/>
          <a:lstStyle/>
          <a:p>
            <a:r>
              <a:rPr lang="en-US" sz="2800" dirty="0"/>
              <a:t>Singapore </a:t>
            </a:r>
            <a:endParaRPr lang="en-US" sz="2800" dirty="0" smtClean="0"/>
          </a:p>
          <a:p>
            <a:pPr lvl="1"/>
            <a:r>
              <a:rPr lang="en-US" sz="2400" dirty="0"/>
              <a:t>S</a:t>
            </a:r>
            <a:r>
              <a:rPr lang="en-US" sz="2400" dirty="0" smtClean="0"/>
              <a:t>tands </a:t>
            </a:r>
            <a:r>
              <a:rPr lang="en-US" sz="2400" dirty="0"/>
              <a:t>out as a country that has not protected sensitive sectors. </a:t>
            </a:r>
            <a:endParaRPr lang="en-US" sz="2400" dirty="0" smtClean="0"/>
          </a:p>
          <a:p>
            <a:pPr lvl="1"/>
            <a:r>
              <a:rPr lang="en-US" sz="2400" dirty="0" smtClean="0"/>
              <a:t>But </a:t>
            </a:r>
            <a:r>
              <a:rPr lang="en-US" sz="2400" dirty="0"/>
              <a:t>then Singapore tended to have zero tariffs even before entering into FTAs. 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</a:t>
            </a:r>
            <a:r>
              <a:rPr lang="en-US" smtClean="0"/>
              <a:t>from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3847207"/>
          </a:xfrm>
        </p:spPr>
        <p:txBody>
          <a:bodyPr/>
          <a:lstStyle/>
          <a:p>
            <a:r>
              <a:rPr lang="en-US" sz="2800" dirty="0" smtClean="0"/>
              <a:t>Chile </a:t>
            </a:r>
          </a:p>
          <a:p>
            <a:pPr lvl="1"/>
            <a:r>
              <a:rPr lang="en-US" sz="2400" dirty="0" smtClean="0"/>
              <a:t>Has </a:t>
            </a:r>
            <a:r>
              <a:rPr lang="en-US" sz="2400" dirty="0"/>
              <a:t>been an eager participant in FTAs, </a:t>
            </a:r>
            <a:endParaRPr lang="en-US" sz="2400" dirty="0" smtClean="0"/>
          </a:p>
          <a:p>
            <a:pPr lvl="1"/>
            <a:r>
              <a:rPr lang="en-US" sz="2400" dirty="0" smtClean="0"/>
              <a:t>but </a:t>
            </a:r>
            <a:r>
              <a:rPr lang="en-US" sz="2400" dirty="0"/>
              <a:t>it has a history of levying moderate tariffs of the same size against most imports, even before entering into FTAs, and </a:t>
            </a:r>
            <a:endParaRPr lang="en-US" sz="2400" dirty="0" smtClean="0"/>
          </a:p>
          <a:p>
            <a:pPr lvl="1"/>
            <a:r>
              <a:rPr lang="en-US" sz="2400" dirty="0" smtClean="0"/>
              <a:t>it </a:t>
            </a:r>
            <a:r>
              <a:rPr lang="en-US" sz="2400" dirty="0"/>
              <a:t>seems to have kept that practice within FTAs, lowering bilateral tariffs only part way to zero. 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799" y="1320800"/>
            <a:ext cx="7406833" cy="1127125"/>
          </a:xfrm>
        </p:spPr>
        <p:txBody>
          <a:bodyPr/>
          <a:lstStyle/>
          <a:p>
            <a:r>
              <a:rPr lang="en-US" dirty="0" smtClean="0"/>
              <a:t>Implication of </a:t>
            </a:r>
            <a:r>
              <a:rPr lang="en-US" smtClean="0"/>
              <a:t>Rise in Average </a:t>
            </a:r>
            <a:r>
              <a:rPr lang="en-US" dirty="0" smtClean="0"/>
              <a:t>Maximum Positive Tariff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4241161"/>
          </a:xfrm>
        </p:spPr>
        <p:txBody>
          <a:bodyPr/>
          <a:lstStyle/>
          <a:p>
            <a:r>
              <a:rPr lang="en-US" sz="2800" dirty="0" smtClean="0"/>
              <a:t>Countries tend to</a:t>
            </a:r>
          </a:p>
          <a:p>
            <a:pPr lvl="1"/>
            <a:r>
              <a:rPr lang="en-US" dirty="0" smtClean="0"/>
              <a:t>Reduce their lowest tariffs to zero</a:t>
            </a:r>
          </a:p>
          <a:p>
            <a:pPr lvl="1"/>
            <a:r>
              <a:rPr lang="en-US" dirty="0" smtClean="0"/>
              <a:t>Keep largest tariffs in place</a:t>
            </a:r>
          </a:p>
          <a:p>
            <a:r>
              <a:rPr lang="en-US" dirty="0" smtClean="0"/>
              <a:t>This raises the </a:t>
            </a:r>
            <a:r>
              <a:rPr lang="en-US" u="sng" dirty="0" smtClean="0"/>
              <a:t>variance</a:t>
            </a:r>
            <a:r>
              <a:rPr lang="en-US" dirty="0" smtClean="0"/>
              <a:t> of tariffs</a:t>
            </a:r>
          </a:p>
          <a:p>
            <a:r>
              <a:rPr lang="en-US" dirty="0" smtClean="0"/>
              <a:t>From literature on Piecemeal Tariff Reform, this seems likely to be additionally harmful</a:t>
            </a:r>
            <a:endParaRPr lang="en-US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4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Countries with Sensitive Sectors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3539430"/>
          </a:xfrm>
        </p:spPr>
        <p:txBody>
          <a:bodyPr/>
          <a:lstStyle/>
          <a:p>
            <a:r>
              <a:rPr lang="en-US" sz="2800" dirty="0" smtClean="0"/>
              <a:t>Graphs below relate % dutiable and change in max positive to</a:t>
            </a:r>
          </a:p>
          <a:p>
            <a:pPr lvl="1"/>
            <a:r>
              <a:rPr lang="en-US" dirty="0" smtClean="0"/>
              <a:t>Per capita income</a:t>
            </a:r>
          </a:p>
          <a:p>
            <a:pPr lvl="1"/>
            <a:r>
              <a:rPr lang="en-US" dirty="0" smtClean="0"/>
              <a:t>Population</a:t>
            </a:r>
          </a:p>
          <a:p>
            <a:pPr lvl="1"/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Social Policy</a:t>
            </a:r>
            <a:endParaRPr lang="en-US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6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34</a:t>
            </a:fld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1600200" y="1739582"/>
          <a:ext cx="5943600" cy="337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1497330" y="625525"/>
            <a:ext cx="63207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Figure 7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The Role of Per Capita Income</a:t>
            </a:r>
          </a:p>
        </p:txBody>
      </p:sp>
    </p:spTree>
    <p:extLst>
      <p:ext uri="{BB962C8B-B14F-4D97-AF65-F5344CB8AC3E}">
        <p14:creationId xmlns:p14="http://schemas.microsoft.com/office/powerpoint/2010/main" val="193366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97330" y="625525"/>
            <a:ext cx="63207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Figure 7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The Role of Per Capita Income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1600200" y="1748155"/>
          <a:ext cx="5943600" cy="3361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072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97330" y="625525"/>
            <a:ext cx="63207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Figure </a:t>
            </a:r>
            <a:r>
              <a:rPr lang="en-US" sz="3200" dirty="0" smtClean="0">
                <a:ea typeface="Calibri" charset="0"/>
                <a:cs typeface="Times New Roman" charset="0"/>
              </a:rPr>
              <a:t>8</a:t>
            </a:r>
            <a:endParaRPr lang="en-US" sz="3200" dirty="0">
              <a:ea typeface="Calibri" charset="0"/>
              <a:cs typeface="Times New Roman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The Role of </a:t>
            </a:r>
            <a:r>
              <a:rPr lang="en-US" sz="3200" dirty="0" smtClean="0">
                <a:ea typeface="Calibri" charset="0"/>
                <a:cs typeface="Times New Roman" charset="0"/>
              </a:rPr>
              <a:t>Population</a:t>
            </a:r>
            <a:endParaRPr lang="en-US" sz="3200" dirty="0">
              <a:ea typeface="Calibri" charset="0"/>
              <a:cs typeface="Times New Roman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600200" y="1669415"/>
          <a:ext cx="5943600" cy="3519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169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97330" y="625525"/>
            <a:ext cx="63207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Figure </a:t>
            </a:r>
            <a:r>
              <a:rPr lang="en-US" sz="3200" dirty="0" smtClean="0">
                <a:ea typeface="Calibri" charset="0"/>
                <a:cs typeface="Times New Roman" charset="0"/>
              </a:rPr>
              <a:t>8</a:t>
            </a:r>
            <a:endParaRPr lang="en-US" sz="3200" dirty="0">
              <a:ea typeface="Calibri" charset="0"/>
              <a:cs typeface="Times New Roman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The Role of </a:t>
            </a:r>
            <a:r>
              <a:rPr lang="en-US" sz="3200" dirty="0" smtClean="0">
                <a:ea typeface="Calibri" charset="0"/>
                <a:cs typeface="Times New Roman" charset="0"/>
              </a:rPr>
              <a:t>Population</a:t>
            </a:r>
            <a:endParaRPr lang="en-US" sz="3200" dirty="0">
              <a:ea typeface="Calibri" charset="0"/>
              <a:cs typeface="Times New Roman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600200" y="1677035"/>
          <a:ext cx="5943600" cy="3503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874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97330" y="625525"/>
            <a:ext cx="63207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Figure </a:t>
            </a:r>
            <a:r>
              <a:rPr lang="en-US" sz="3200" dirty="0" smtClean="0">
                <a:ea typeface="Calibri" charset="0"/>
                <a:cs typeface="Times New Roman" charset="0"/>
              </a:rPr>
              <a:t>9</a:t>
            </a:r>
            <a:endParaRPr lang="en-US" sz="3200" dirty="0">
              <a:ea typeface="Calibri" charset="0"/>
              <a:cs typeface="Times New Roman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The Role of </a:t>
            </a:r>
            <a:r>
              <a:rPr lang="en-US" sz="3200" dirty="0" smtClean="0">
                <a:ea typeface="Calibri" charset="0"/>
                <a:cs typeface="Times New Roman" charset="0"/>
              </a:rPr>
              <a:t>Time</a:t>
            </a:r>
            <a:endParaRPr lang="en-US" sz="3200" dirty="0">
              <a:ea typeface="Calibri" charset="0"/>
              <a:cs typeface="Times New Roman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600200" y="1663700"/>
          <a:ext cx="5943600" cy="353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31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97330" y="625525"/>
            <a:ext cx="63207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Figure </a:t>
            </a:r>
            <a:r>
              <a:rPr lang="en-US" sz="3200" dirty="0" smtClean="0">
                <a:ea typeface="Calibri" charset="0"/>
                <a:cs typeface="Times New Roman" charset="0"/>
              </a:rPr>
              <a:t>9</a:t>
            </a:r>
            <a:endParaRPr lang="en-US" sz="3200" dirty="0">
              <a:ea typeface="Calibri" charset="0"/>
              <a:cs typeface="Times New Roman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The Role of </a:t>
            </a:r>
            <a:r>
              <a:rPr lang="en-US" sz="3200" dirty="0" smtClean="0">
                <a:ea typeface="Calibri" charset="0"/>
                <a:cs typeface="Times New Roman" charset="0"/>
              </a:rPr>
              <a:t>Time</a:t>
            </a:r>
            <a:endParaRPr lang="en-US" sz="3200" dirty="0">
              <a:ea typeface="Calibri" charset="0"/>
              <a:cs typeface="Times New Roman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600200" y="1672272"/>
          <a:ext cx="5943600" cy="3513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214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Sensitive Sectors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3884140"/>
          </a:xfrm>
        </p:spPr>
        <p:txBody>
          <a:bodyPr/>
          <a:lstStyle/>
          <a:p>
            <a:r>
              <a:rPr lang="en-US" dirty="0" smtClean="0"/>
              <a:t>Why they are a concern:</a:t>
            </a:r>
          </a:p>
          <a:p>
            <a:pPr lvl="1"/>
            <a:r>
              <a:rPr lang="en-US" dirty="0" smtClean="0"/>
              <a:t>Most likely to be sectors most vulnerable to competition from imports</a:t>
            </a:r>
          </a:p>
          <a:p>
            <a:pPr lvl="1"/>
            <a:r>
              <a:rPr lang="en-US" dirty="0" smtClean="0"/>
              <a:t>Thus sectors most likely for </a:t>
            </a:r>
            <a:r>
              <a:rPr lang="en-US" b="1" dirty="0" smtClean="0"/>
              <a:t>trade creation</a:t>
            </a:r>
            <a:endParaRPr lang="en-US" dirty="0" smtClean="0"/>
          </a:p>
          <a:p>
            <a:pPr lvl="1"/>
            <a:r>
              <a:rPr lang="en-US" dirty="0" smtClean="0"/>
              <a:t>Exclusion of sensitive sectors</a:t>
            </a:r>
          </a:p>
          <a:p>
            <a:pPr lvl="2"/>
            <a:r>
              <a:rPr lang="en-US" dirty="0" smtClean="0"/>
              <a:t>Reduces trade creation, while</a:t>
            </a:r>
          </a:p>
          <a:p>
            <a:pPr lvl="2"/>
            <a:r>
              <a:rPr lang="en-US" dirty="0" smtClean="0"/>
              <a:t>Retaining trade diversion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97330" y="625525"/>
            <a:ext cx="63207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Figure </a:t>
            </a:r>
            <a:r>
              <a:rPr lang="en-US" sz="3200" dirty="0" smtClean="0">
                <a:ea typeface="Calibri" charset="0"/>
                <a:cs typeface="Times New Roman" charset="0"/>
              </a:rPr>
              <a:t>10</a:t>
            </a:r>
            <a:endParaRPr lang="en-US" sz="3200" dirty="0">
              <a:ea typeface="Calibri" charset="0"/>
              <a:cs typeface="Times New Roman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The Role of </a:t>
            </a:r>
            <a:r>
              <a:rPr lang="en-US" sz="3200" dirty="0" smtClean="0">
                <a:ea typeface="Calibri" charset="0"/>
                <a:cs typeface="Times New Roman" charset="0"/>
              </a:rPr>
              <a:t>Social Policy</a:t>
            </a:r>
            <a:endParaRPr lang="en-US" sz="3200" dirty="0">
              <a:ea typeface="Calibri" charset="0"/>
              <a:cs typeface="Times New Roman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600200" y="1669415"/>
          <a:ext cx="5943600" cy="3519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700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97330" y="625525"/>
            <a:ext cx="63207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Figure </a:t>
            </a:r>
            <a:r>
              <a:rPr lang="en-US" sz="3200" dirty="0" smtClean="0">
                <a:ea typeface="Calibri" charset="0"/>
                <a:cs typeface="Times New Roman" charset="0"/>
              </a:rPr>
              <a:t>10</a:t>
            </a:r>
            <a:endParaRPr lang="en-US" sz="3200" dirty="0">
              <a:ea typeface="Calibri" charset="0"/>
              <a:cs typeface="Times New Roman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a typeface="Calibri" charset="0"/>
                <a:cs typeface="Times New Roman" charset="0"/>
              </a:rPr>
              <a:t>The Role of </a:t>
            </a:r>
            <a:r>
              <a:rPr lang="en-US" sz="3200" dirty="0" smtClean="0">
                <a:ea typeface="Calibri" charset="0"/>
                <a:cs typeface="Times New Roman" charset="0"/>
              </a:rPr>
              <a:t>Social Policy</a:t>
            </a:r>
            <a:endParaRPr lang="en-US" sz="3200" dirty="0">
              <a:ea typeface="Calibri" charset="0"/>
              <a:cs typeface="Times New Roman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600200" y="1667827"/>
          <a:ext cx="5943600" cy="3522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767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3133165"/>
          </a:xfrm>
        </p:spPr>
        <p:txBody>
          <a:bodyPr/>
          <a:lstStyle/>
          <a:p>
            <a:r>
              <a:rPr lang="en-US" dirty="0" smtClean="0"/>
              <a:t>Sensitive sectors are sufficiently common to be concerning</a:t>
            </a:r>
          </a:p>
          <a:p>
            <a:r>
              <a:rPr lang="en-US" dirty="0" smtClean="0"/>
              <a:t>Their presence </a:t>
            </a:r>
          </a:p>
          <a:p>
            <a:pPr lvl="1"/>
            <a:r>
              <a:rPr lang="en-US" dirty="0" smtClean="0"/>
              <a:t>Reduces the benefits of FTAs</a:t>
            </a:r>
          </a:p>
          <a:p>
            <a:pPr lvl="1"/>
            <a:r>
              <a:rPr lang="en-US" dirty="0" smtClean="0"/>
              <a:t>Makes it more likely that FTAs are harmful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4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2185214"/>
          </a:xfrm>
        </p:spPr>
        <p:txBody>
          <a:bodyPr/>
          <a:lstStyle/>
          <a:p>
            <a:r>
              <a:rPr lang="en-US" dirty="0" smtClean="0"/>
              <a:t>There is some tendency to </a:t>
            </a:r>
          </a:p>
          <a:p>
            <a:pPr lvl="1"/>
            <a:r>
              <a:rPr lang="en-US" dirty="0" smtClean="0"/>
              <a:t>Increase the average maximum tariffs</a:t>
            </a:r>
          </a:p>
          <a:p>
            <a:r>
              <a:rPr lang="en-US" dirty="0" smtClean="0"/>
              <a:t>This increases the variance of tariffs, adding to the harm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6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3428631"/>
          </a:xfrm>
        </p:spPr>
        <p:txBody>
          <a:bodyPr/>
          <a:lstStyle/>
          <a:p>
            <a:r>
              <a:rPr lang="en-US" dirty="0" smtClean="0"/>
              <a:t>Policy recommendation?</a:t>
            </a:r>
          </a:p>
          <a:p>
            <a:pPr lvl="1"/>
            <a:r>
              <a:rPr lang="en-US" smtClean="0"/>
              <a:t>Simply </a:t>
            </a:r>
            <a:r>
              <a:rPr lang="en-US" dirty="0" smtClean="0"/>
              <a:t>eliminate tariffs on all sectors?</a:t>
            </a:r>
          </a:p>
          <a:p>
            <a:pPr lvl="1"/>
            <a:r>
              <a:rPr lang="en-US" dirty="0" smtClean="0"/>
              <a:t>Not that simple, as this ignores the reason for sensitive sectors</a:t>
            </a:r>
          </a:p>
          <a:p>
            <a:pPr lvl="1"/>
            <a:r>
              <a:rPr lang="en-US" dirty="0" smtClean="0"/>
              <a:t>What is needed is better social policies to assist those in sensitive sectors adjust to import competition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3724096"/>
          </a:xfrm>
        </p:spPr>
        <p:txBody>
          <a:bodyPr/>
          <a:lstStyle/>
          <a:p>
            <a:r>
              <a:rPr lang="en-US" dirty="0" smtClean="0"/>
              <a:t>More on trade creation/diversion</a:t>
            </a:r>
          </a:p>
          <a:p>
            <a:r>
              <a:rPr lang="en-US" dirty="0" smtClean="0"/>
              <a:t>Data from TRAINS on FTA tariffs</a:t>
            </a:r>
          </a:p>
          <a:p>
            <a:pPr lvl="1"/>
            <a:r>
              <a:rPr lang="en-US" dirty="0" smtClean="0"/>
              <a:t>Fractions of dutiable tariff lines</a:t>
            </a:r>
          </a:p>
          <a:p>
            <a:pPr lvl="1"/>
            <a:r>
              <a:rPr lang="en-US" dirty="0" smtClean="0"/>
              <a:t>Rise in average maximum positive tariffs</a:t>
            </a:r>
          </a:p>
          <a:p>
            <a:r>
              <a:rPr lang="en-US" dirty="0" smtClean="0"/>
              <a:t>Characteristics of countries with most sensitive sectors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1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Creation and Diversion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4019562"/>
          </a:xfrm>
        </p:spPr>
        <p:txBody>
          <a:bodyPr/>
          <a:lstStyle/>
          <a:p>
            <a:r>
              <a:rPr lang="en-US" dirty="0" smtClean="0"/>
              <a:t>Trade creation</a:t>
            </a:r>
          </a:p>
          <a:p>
            <a:pPr lvl="1"/>
            <a:r>
              <a:rPr lang="en-US" dirty="0" smtClean="0"/>
              <a:t>Displaces domestic production with imports from low-cost partner</a:t>
            </a:r>
          </a:p>
          <a:p>
            <a:r>
              <a:rPr lang="en-US" dirty="0" smtClean="0"/>
              <a:t>Trade diversion</a:t>
            </a:r>
          </a:p>
          <a:p>
            <a:pPr lvl="1"/>
            <a:r>
              <a:rPr lang="en-US" dirty="0" smtClean="0"/>
              <a:t>Replaces imports from low cost outsider with imports from high-cost partner</a:t>
            </a:r>
          </a:p>
          <a:p>
            <a:pPr lvl="1"/>
            <a:r>
              <a:rPr lang="en-US" dirty="0" smtClean="0"/>
              <a:t>No (or minimal) dislocation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8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647700"/>
            <a:ext cx="7239000" cy="1127125"/>
          </a:xfrm>
        </p:spPr>
        <p:txBody>
          <a:bodyPr/>
          <a:lstStyle/>
          <a:p>
            <a:r>
              <a:rPr lang="en-US" dirty="0"/>
              <a:t>No </a:t>
            </a:r>
            <a:r>
              <a:rPr lang="en-US" dirty="0" smtClean="0"/>
              <a:t>FTA, tariff  t on both countries B and C</a:t>
            </a:r>
            <a:endParaRPr lang="en-US" dirty="0"/>
          </a:p>
        </p:txBody>
      </p: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743450" y="2057402"/>
            <a:ext cx="2914650" cy="8572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1800" dirty="0"/>
              <a:t>Without FTA</a:t>
            </a:r>
          </a:p>
          <a:p>
            <a:pPr lvl="1"/>
            <a:r>
              <a:rPr lang="en-US" sz="1500" dirty="0"/>
              <a:t>Since </a:t>
            </a:r>
            <a:r>
              <a:rPr lang="en-US" sz="1500" dirty="0" err="1"/>
              <a:t>P</a:t>
            </a:r>
            <a:r>
              <a:rPr lang="en-US" sz="1500" baseline="-25000" dirty="0" err="1"/>
              <a:t>B</a:t>
            </a:r>
            <a:r>
              <a:rPr lang="en-US" sz="1500" dirty="0" err="1"/>
              <a:t>+t</a:t>
            </a:r>
            <a:r>
              <a:rPr lang="en-US" sz="1500" baseline="-25000" dirty="0"/>
              <a:t> </a:t>
            </a:r>
            <a:r>
              <a:rPr lang="en-US" sz="1500" dirty="0"/>
              <a:t>&lt; </a:t>
            </a:r>
            <a:r>
              <a:rPr lang="en-US" sz="1500" dirty="0" err="1"/>
              <a:t>P</a:t>
            </a:r>
            <a:r>
              <a:rPr lang="en-US" sz="1500" baseline="-25000" dirty="0" err="1"/>
              <a:t>C</a:t>
            </a:r>
            <a:r>
              <a:rPr lang="en-US" sz="1500" dirty="0" err="1"/>
              <a:t>+t</a:t>
            </a:r>
            <a:r>
              <a:rPr lang="en-US" sz="1500" dirty="0"/>
              <a:t> Home imports only from B</a:t>
            </a:r>
            <a:endParaRPr lang="en-US" sz="1500" baseline="-25000" dirty="0"/>
          </a:p>
          <a:p>
            <a:pPr marL="342900" lvl="1" indent="0">
              <a:buNone/>
            </a:pPr>
            <a:endParaRPr lang="en-US" sz="1500" dirty="0"/>
          </a:p>
        </p:txBody>
      </p:sp>
      <p:grpSp>
        <p:nvGrpSpPr>
          <p:cNvPr id="3" name="Group 2"/>
          <p:cNvGrpSpPr/>
          <p:nvPr/>
        </p:nvGrpSpPr>
        <p:grpSpPr>
          <a:xfrm>
            <a:off x="1660358" y="2114550"/>
            <a:ext cx="3254542" cy="3112532"/>
            <a:chOff x="2213811" y="1676400"/>
            <a:chExt cx="4339389" cy="4150043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2971800" y="5181600"/>
              <a:ext cx="31242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2971800" y="1828800"/>
              <a:ext cx="0" cy="3352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 flipV="1">
              <a:off x="4267200" y="1981200"/>
              <a:ext cx="1371600" cy="2667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90800" y="16764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48200" y="18288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42148" y="2248568"/>
              <a:ext cx="74996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aut</a:t>
              </a:r>
              <a:endParaRPr lang="en-US" baseline="-25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454443" y="4114800"/>
              <a:ext cx="59355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baseline="-25000" dirty="0"/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638800" y="4495800"/>
              <a:ext cx="381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867400" y="51816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971800" y="2396067"/>
              <a:ext cx="15240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733799" y="5181600"/>
              <a:ext cx="62965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30" name="Left Brace 29"/>
            <p:cNvSpPr/>
            <p:nvPr/>
          </p:nvSpPr>
          <p:spPr>
            <a:xfrm rot="16200000">
              <a:off x="4343400" y="4800600"/>
              <a:ext cx="228600" cy="9906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267199" y="5334000"/>
              <a:ext cx="6577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baseline="-25000" dirty="0"/>
                <a:t>0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953000" y="3352800"/>
              <a:ext cx="0" cy="17526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962400" y="3352800"/>
              <a:ext cx="0" cy="18288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3272368" y="1981200"/>
              <a:ext cx="1452033" cy="25781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2971800" y="4343400"/>
              <a:ext cx="29718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2971800" y="3962400"/>
              <a:ext cx="29718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454443" y="3657600"/>
              <a:ext cx="59355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baseline="-25000" dirty="0"/>
                <a:t>C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 flipV="1">
              <a:off x="2971800" y="3352800"/>
              <a:ext cx="29718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2229852" y="3200400"/>
              <a:ext cx="81814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B</a:t>
              </a:r>
              <a:r>
                <a:rPr lang="en-US" dirty="0" err="1"/>
                <a:t>+t</a:t>
              </a:r>
              <a:endParaRPr lang="en-US" baseline="-25000" dirty="0"/>
            </a:p>
          </p:txBody>
        </p:sp>
        <p:cxnSp>
          <p:nvCxnSpPr>
            <p:cNvPr id="42" name="Straight Connector 41"/>
            <p:cNvCxnSpPr/>
            <p:nvPr/>
          </p:nvCxnSpPr>
          <p:spPr>
            <a:xfrm flipV="1">
              <a:off x="2971800" y="2971800"/>
              <a:ext cx="29718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2213811" y="2819400"/>
              <a:ext cx="83418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C</a:t>
              </a:r>
              <a:r>
                <a:rPr lang="en-US" dirty="0" err="1"/>
                <a:t>+t</a:t>
              </a:r>
              <a:endParaRPr lang="en-US" baseline="-250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800599" y="5181600"/>
              <a:ext cx="63767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5077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743450" y="2057402"/>
            <a:ext cx="2914650" cy="1142998"/>
          </a:xfrm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FTA with B</a:t>
            </a:r>
          </a:p>
          <a:p>
            <a:r>
              <a:rPr lang="en-US" sz="1500" dirty="0"/>
              <a:t>Since P</a:t>
            </a:r>
            <a:r>
              <a:rPr lang="en-US" sz="1500" baseline="-25000" dirty="0"/>
              <a:t>B </a:t>
            </a:r>
            <a:r>
              <a:rPr lang="en-US" sz="1500" dirty="0"/>
              <a:t>&lt; </a:t>
            </a:r>
            <a:r>
              <a:rPr lang="en-US" sz="1500" dirty="0" err="1"/>
              <a:t>P</a:t>
            </a:r>
            <a:r>
              <a:rPr lang="en-US" sz="1500" baseline="-25000" dirty="0" err="1"/>
              <a:t>C</a:t>
            </a:r>
            <a:r>
              <a:rPr lang="en-US" sz="1500" dirty="0" err="1"/>
              <a:t>+t</a:t>
            </a:r>
            <a:r>
              <a:rPr lang="en-US" sz="1500" dirty="0"/>
              <a:t> Home (A) still imports only from B</a:t>
            </a:r>
          </a:p>
          <a:p>
            <a:r>
              <a:rPr lang="en-US" sz="1500" dirty="0"/>
              <a:t>Country C plays no role</a:t>
            </a:r>
          </a:p>
          <a:p>
            <a:pPr lvl="1"/>
            <a:endParaRPr lang="en-US" sz="1350" baseline="-25000" dirty="0"/>
          </a:p>
          <a:p>
            <a:pPr marL="342900" lvl="1" indent="0">
              <a:buNone/>
            </a:pPr>
            <a:endParaRPr lang="en-US" sz="1350" dirty="0"/>
          </a:p>
        </p:txBody>
      </p:sp>
      <p:grpSp>
        <p:nvGrpSpPr>
          <p:cNvPr id="3" name="Group 2"/>
          <p:cNvGrpSpPr/>
          <p:nvPr/>
        </p:nvGrpSpPr>
        <p:grpSpPr>
          <a:xfrm>
            <a:off x="4743450" y="3314700"/>
            <a:ext cx="2914650" cy="2026683"/>
            <a:chOff x="6324600" y="3276600"/>
            <a:chExt cx="3886200" cy="2702244"/>
          </a:xfrm>
        </p:grpSpPr>
        <p:sp>
          <p:nvSpPr>
            <p:cNvPr id="47" name="Content Placeholder 2"/>
            <p:cNvSpPr txBox="1">
              <a:spLocks/>
            </p:cNvSpPr>
            <p:nvPr/>
          </p:nvSpPr>
          <p:spPr bwMode="auto">
            <a:xfrm>
              <a:off x="6324600" y="3276600"/>
              <a:ext cx="3886200" cy="198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ＭＳ Ｐゴシック" charset="-128"/>
                  <a:cs typeface="ＭＳ Ｐゴシック" charset="-128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Welfare in Home Country A</a:t>
              </a:r>
            </a:p>
            <a:p>
              <a:pPr marL="0" indent="0">
                <a:buNone/>
              </a:pPr>
              <a:r>
                <a:rPr lang="en-US" sz="1500" dirty="0"/>
                <a:t>   Suppliers lose       –a</a:t>
              </a:r>
            </a:p>
            <a:p>
              <a:pPr marL="0" indent="0">
                <a:buNone/>
              </a:pPr>
              <a:r>
                <a:rPr lang="en-US" sz="1500" dirty="0"/>
                <a:t>   Demanders gain   +(</a:t>
              </a:r>
              <a:r>
                <a:rPr lang="en-US" sz="1500" dirty="0" err="1"/>
                <a:t>a+b+c+d</a:t>
              </a:r>
              <a:r>
                <a:rPr lang="en-US" sz="1500" dirty="0"/>
                <a:t>)</a:t>
              </a:r>
            </a:p>
            <a:p>
              <a:pPr marL="0" indent="0">
                <a:buNone/>
              </a:pPr>
              <a:r>
                <a:rPr lang="en-US" sz="1500" dirty="0"/>
                <a:t>   Government loses –c</a:t>
              </a:r>
            </a:p>
            <a:p>
              <a:pPr marL="0" indent="0">
                <a:buNone/>
              </a:pPr>
              <a:r>
                <a:rPr lang="en-US" sz="1500" dirty="0"/>
                <a:t>   Country gains        +(</a:t>
              </a:r>
              <a:r>
                <a:rPr lang="en-US" sz="1500" dirty="0" err="1"/>
                <a:t>b+d</a:t>
              </a:r>
              <a:r>
                <a:rPr lang="en-US" sz="1500" dirty="0"/>
                <a:t>)</a:t>
              </a:r>
            </a:p>
            <a:p>
              <a:pPr lvl="1"/>
              <a:endParaRPr lang="en-US" sz="1500" baseline="-25000" dirty="0"/>
            </a:p>
            <a:p>
              <a:pPr marL="342900" lvl="1" indent="0">
                <a:buNone/>
              </a:pPr>
              <a:endParaRPr lang="en-US" sz="1500" dirty="0"/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6629400" y="4800600"/>
              <a:ext cx="3429000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6553200" y="5486401"/>
              <a:ext cx="35052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Same as Free Trade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648326" y="2114550"/>
            <a:ext cx="3266574" cy="3112532"/>
            <a:chOff x="2197767" y="1676400"/>
            <a:chExt cx="4355433" cy="4150043"/>
          </a:xfrm>
        </p:grpSpPr>
        <p:grpSp>
          <p:nvGrpSpPr>
            <p:cNvPr id="22" name="Group 21"/>
            <p:cNvGrpSpPr/>
            <p:nvPr/>
          </p:nvGrpSpPr>
          <p:grpSpPr>
            <a:xfrm>
              <a:off x="2980267" y="3344334"/>
              <a:ext cx="2506132" cy="999059"/>
              <a:chOff x="1456267" y="3344333"/>
              <a:chExt cx="2506132" cy="999059"/>
            </a:xfrm>
            <a:pattFill prst="dkUpDiag">
              <a:fgClr>
                <a:srgbClr val="008000"/>
              </a:fgClr>
              <a:bgClr>
                <a:prstClr val="white"/>
              </a:bgClr>
            </a:pattFill>
          </p:grpSpPr>
          <p:sp>
            <p:nvSpPr>
              <p:cNvPr id="60" name="Rectangle 59"/>
              <p:cNvSpPr/>
              <p:nvPr/>
            </p:nvSpPr>
            <p:spPr>
              <a:xfrm flipV="1">
                <a:off x="1456267" y="3352799"/>
                <a:ext cx="1981199" cy="990593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ight Triangle 60"/>
              <p:cNvSpPr/>
              <p:nvPr/>
            </p:nvSpPr>
            <p:spPr>
              <a:xfrm>
                <a:off x="3429000" y="3344333"/>
                <a:ext cx="533399" cy="994834"/>
              </a:xfrm>
              <a:prstGeom prst="rt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Rectangle 22"/>
            <p:cNvSpPr/>
            <p:nvPr/>
          </p:nvSpPr>
          <p:spPr>
            <a:xfrm>
              <a:off x="3953934" y="3352801"/>
              <a:ext cx="999067" cy="986367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965451" y="3347508"/>
              <a:ext cx="986366" cy="1003300"/>
              <a:chOff x="1447801" y="3344333"/>
              <a:chExt cx="986366" cy="1003300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1447801" y="3352807"/>
                <a:ext cx="427566" cy="990593"/>
              </a:xfrm>
              <a:prstGeom prst="rect">
                <a:avLst/>
              </a:prstGeom>
              <a:pattFill prst="dkDnDiag">
                <a:fgClr>
                  <a:srgbClr val="FF0000"/>
                </a:fgClr>
                <a:bgClr>
                  <a:prstClr val="white"/>
                </a:bgClr>
              </a:patt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ight Triangle 57"/>
              <p:cNvSpPr/>
              <p:nvPr/>
            </p:nvSpPr>
            <p:spPr>
              <a:xfrm flipV="1">
                <a:off x="1875367" y="3344333"/>
                <a:ext cx="558800" cy="1003300"/>
              </a:xfrm>
              <a:prstGeom prst="rtTriangle">
                <a:avLst/>
              </a:prstGeom>
              <a:pattFill prst="dkDnDiag">
                <a:fgClr>
                  <a:srgbClr val="FF0000"/>
                </a:fgClr>
                <a:bgClr>
                  <a:prstClr val="white"/>
                </a:bgClr>
              </a:patt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2972860" y="3348567"/>
              <a:ext cx="986366" cy="1003300"/>
              <a:chOff x="1447801" y="3344333"/>
              <a:chExt cx="986366" cy="1003300"/>
            </a:xfrm>
            <a:solidFill>
              <a:schemeClr val="bg1"/>
            </a:solidFill>
          </p:grpSpPr>
          <p:sp>
            <p:nvSpPr>
              <p:cNvPr id="64" name="Rectangle 63"/>
              <p:cNvSpPr/>
              <p:nvPr/>
            </p:nvSpPr>
            <p:spPr>
              <a:xfrm>
                <a:off x="1447801" y="3352807"/>
                <a:ext cx="427566" cy="990593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ight Triangle 64"/>
              <p:cNvSpPr/>
              <p:nvPr/>
            </p:nvSpPr>
            <p:spPr>
              <a:xfrm flipV="1">
                <a:off x="1875367" y="3344333"/>
                <a:ext cx="558800" cy="1003300"/>
              </a:xfrm>
              <a:prstGeom prst="rt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6" name="Rectangle 65"/>
            <p:cNvSpPr/>
            <p:nvPr/>
          </p:nvSpPr>
          <p:spPr>
            <a:xfrm>
              <a:off x="3966634" y="3355976"/>
              <a:ext cx="999067" cy="9863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ight Triangle 53"/>
            <p:cNvSpPr/>
            <p:nvPr/>
          </p:nvSpPr>
          <p:spPr>
            <a:xfrm>
              <a:off x="4962526" y="3352800"/>
              <a:ext cx="490834" cy="98425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ight Triangle 54"/>
            <p:cNvSpPr/>
            <p:nvPr/>
          </p:nvSpPr>
          <p:spPr>
            <a:xfrm flipH="1">
              <a:off x="3403598" y="3352800"/>
              <a:ext cx="568327" cy="98425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flipV="1">
              <a:off x="2971800" y="5181600"/>
              <a:ext cx="31242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2971800" y="1828800"/>
              <a:ext cx="0" cy="3352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 flipV="1">
              <a:off x="4267200" y="1981200"/>
              <a:ext cx="1371600" cy="2667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90800" y="16764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48200" y="18288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26105" y="2184400"/>
              <a:ext cx="7980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aut</a:t>
              </a:r>
              <a:endParaRPr lang="en-US" baseline="-25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486526" y="4114800"/>
              <a:ext cx="56147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baseline="-25000" dirty="0"/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638800" y="4495800"/>
              <a:ext cx="381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867400" y="51816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971800" y="2396067"/>
              <a:ext cx="15240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657599" y="5181600"/>
              <a:ext cx="5334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30" name="Left Brace 29"/>
            <p:cNvSpPr/>
            <p:nvPr/>
          </p:nvSpPr>
          <p:spPr>
            <a:xfrm rot="16200000">
              <a:off x="4343400" y="4800600"/>
              <a:ext cx="228600" cy="9906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170947" y="5334000"/>
              <a:ext cx="62564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baseline="-25000" dirty="0"/>
                <a:t>0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953000" y="3352800"/>
              <a:ext cx="0" cy="17526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962400" y="3352800"/>
              <a:ext cx="0" cy="18288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3272368" y="1981200"/>
              <a:ext cx="1452033" cy="25781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2971800" y="4343400"/>
              <a:ext cx="29718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2971800" y="3962400"/>
              <a:ext cx="2971800" cy="2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454442" y="3657600"/>
              <a:ext cx="59355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baseline="-25000" dirty="0"/>
                <a:t>C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 flipV="1">
              <a:off x="2971800" y="3352800"/>
              <a:ext cx="29718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2197767" y="3200400"/>
              <a:ext cx="85023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B</a:t>
              </a:r>
              <a:r>
                <a:rPr lang="en-US" dirty="0" err="1"/>
                <a:t>+t</a:t>
              </a:r>
              <a:endParaRPr lang="en-US" baseline="-25000" dirty="0"/>
            </a:p>
          </p:txBody>
        </p:sp>
        <p:cxnSp>
          <p:nvCxnSpPr>
            <p:cNvPr id="42" name="Straight Connector 41"/>
            <p:cNvCxnSpPr/>
            <p:nvPr/>
          </p:nvCxnSpPr>
          <p:spPr>
            <a:xfrm flipV="1">
              <a:off x="2971800" y="2971800"/>
              <a:ext cx="2971800" cy="2"/>
            </a:xfrm>
            <a:prstGeom prst="line">
              <a:avLst/>
            </a:prstGeom>
            <a:ln>
              <a:solidFill>
                <a:srgbClr val="BFBFB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2213810" y="2819400"/>
              <a:ext cx="83418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P</a:t>
              </a:r>
              <a:r>
                <a:rPr lang="en-US" baseline="-25000" dirty="0" err="1"/>
                <a:t>C</a:t>
              </a:r>
              <a:r>
                <a:rPr lang="en-US" dirty="0" err="1"/>
                <a:t>+t</a:t>
              </a:r>
              <a:endParaRPr lang="en-US" baseline="-25000" dirty="0"/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3429000" y="4343400"/>
              <a:ext cx="0" cy="838200"/>
            </a:xfrm>
            <a:prstGeom prst="line">
              <a:avLst/>
            </a:prstGeom>
            <a:ln>
              <a:solidFill>
                <a:srgbClr val="008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3429000" y="4876800"/>
              <a:ext cx="533400" cy="0"/>
            </a:xfrm>
            <a:prstGeom prst="straightConnector1">
              <a:avLst/>
            </a:prstGeom>
            <a:ln w="25400">
              <a:solidFill>
                <a:srgbClr val="008000"/>
              </a:solidFill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486400" y="4343400"/>
              <a:ext cx="0" cy="838200"/>
            </a:xfrm>
            <a:prstGeom prst="line">
              <a:avLst/>
            </a:prstGeom>
            <a:ln>
              <a:solidFill>
                <a:srgbClr val="008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4953000" y="4876800"/>
              <a:ext cx="533400" cy="0"/>
            </a:xfrm>
            <a:prstGeom prst="straightConnector1">
              <a:avLst/>
            </a:prstGeom>
            <a:ln w="25400">
              <a:solidFill>
                <a:srgbClr val="008000"/>
              </a:solidFill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2971800" y="37338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a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429000" y="37338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b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114800" y="37338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c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724400" y="3733800"/>
              <a:ext cx="685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d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257800" y="5181600"/>
              <a:ext cx="54944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D</a:t>
              </a:r>
              <a:r>
                <a:rPr lang="en-US" baseline="-25000" dirty="0">
                  <a:solidFill>
                    <a:srgbClr val="008000"/>
                  </a:solidFill>
                </a:rPr>
                <a:t>1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160294" y="5181600"/>
              <a:ext cx="49730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S</a:t>
              </a:r>
              <a:r>
                <a:rPr lang="en-US" baseline="-25000" dirty="0">
                  <a:solidFill>
                    <a:srgbClr val="008000"/>
                  </a:solidFill>
                </a:rPr>
                <a:t>1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800598" y="5181600"/>
              <a:ext cx="57350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0</a:t>
              </a:r>
            </a:p>
          </p:txBody>
        </p:sp>
      </p:grpSp>
      <p:sp>
        <p:nvSpPr>
          <p:cNvPr id="67" name="Title 1"/>
          <p:cNvSpPr>
            <a:spLocks noGrp="1"/>
          </p:cNvSpPr>
          <p:nvPr>
            <p:ph type="title"/>
          </p:nvPr>
        </p:nvSpPr>
        <p:spPr>
          <a:xfrm>
            <a:off x="1435100" y="647700"/>
            <a:ext cx="7239000" cy="1127125"/>
          </a:xfrm>
        </p:spPr>
        <p:txBody>
          <a:bodyPr/>
          <a:lstStyle/>
          <a:p>
            <a:r>
              <a:rPr lang="en-US" dirty="0"/>
              <a:t>FTA partner is low-cost country, B</a:t>
            </a:r>
          </a:p>
        </p:txBody>
      </p:sp>
    </p:spTree>
    <p:extLst>
      <p:ext uri="{BB962C8B-B14F-4D97-AF65-F5344CB8AC3E}">
        <p14:creationId xmlns:p14="http://schemas.microsoft.com/office/powerpoint/2010/main" val="42613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84421" y="2114550"/>
            <a:ext cx="3230479" cy="3510993"/>
            <a:chOff x="2245895" y="1676400"/>
            <a:chExt cx="4307305" cy="4681324"/>
          </a:xfrm>
        </p:grpSpPr>
        <p:grpSp>
          <p:nvGrpSpPr>
            <p:cNvPr id="3" name="Group 2"/>
            <p:cNvGrpSpPr/>
            <p:nvPr/>
          </p:nvGrpSpPr>
          <p:grpSpPr>
            <a:xfrm>
              <a:off x="2245895" y="1676400"/>
              <a:ext cx="4307305" cy="4150043"/>
              <a:chOff x="2245895" y="1676400"/>
              <a:chExt cx="4307305" cy="4150043"/>
            </a:xfrm>
          </p:grpSpPr>
          <p:sp>
            <p:nvSpPr>
              <p:cNvPr id="61" name="Right Triangle 60"/>
              <p:cNvSpPr/>
              <p:nvPr/>
            </p:nvSpPr>
            <p:spPr>
              <a:xfrm>
                <a:off x="4962526" y="3352800"/>
                <a:ext cx="490834" cy="984250"/>
              </a:xfrm>
              <a:prstGeom prst="rtTriangle">
                <a:avLst/>
              </a:prstGeom>
              <a:pattFill prst="dkUpDiag">
                <a:fgClr>
                  <a:srgbClr val="008000"/>
                </a:fgClr>
                <a:bgClr>
                  <a:prstClr val="white"/>
                </a:bgClr>
              </a:patt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ight Triangle 61"/>
              <p:cNvSpPr/>
              <p:nvPr/>
            </p:nvSpPr>
            <p:spPr>
              <a:xfrm flipH="1">
                <a:off x="3403599" y="3352800"/>
                <a:ext cx="546101" cy="984250"/>
              </a:xfrm>
              <a:prstGeom prst="rtTriangle">
                <a:avLst/>
              </a:prstGeom>
              <a:pattFill prst="dkUpDiag">
                <a:fgClr>
                  <a:srgbClr val="008000"/>
                </a:fgClr>
                <a:bgClr>
                  <a:prstClr val="white"/>
                </a:bgClr>
              </a:patt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 flipV="1">
                <a:off x="2971800" y="5181600"/>
                <a:ext cx="3124200" cy="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V="1">
                <a:off x="2971800" y="1828800"/>
                <a:ext cx="0" cy="3352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 flipV="1">
                <a:off x="4267200" y="1981200"/>
                <a:ext cx="1371600" cy="2667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>
                <a:off x="2590800" y="1676400"/>
                <a:ext cx="6858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648200" y="1828800"/>
                <a:ext cx="6858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310063" y="2184400"/>
                <a:ext cx="81413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P</a:t>
                </a:r>
                <a:r>
                  <a:rPr lang="en-US" baseline="-25000" dirty="0" err="1"/>
                  <a:t>aut</a:t>
                </a:r>
                <a:endParaRPr lang="en-US" baseline="-25000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486527" y="4114800"/>
                <a:ext cx="56147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</a:t>
                </a:r>
                <a:r>
                  <a:rPr lang="en-US" baseline="-25000" dirty="0"/>
                  <a:t>B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638800" y="4495800"/>
                <a:ext cx="3810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867400" y="5181600"/>
                <a:ext cx="6858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971800" y="2396067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3733800" y="5181600"/>
                <a:ext cx="51735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800600" y="5181600"/>
                <a:ext cx="541421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30" name="Left Brace 29"/>
              <p:cNvSpPr/>
              <p:nvPr/>
            </p:nvSpPr>
            <p:spPr>
              <a:xfrm rot="16200000">
                <a:off x="4343400" y="4800600"/>
                <a:ext cx="228600" cy="990600"/>
              </a:xfrm>
              <a:prstGeom prst="leftBrace">
                <a:avLst>
                  <a:gd name="adj1" fmla="val 44444"/>
                  <a:gd name="adj2" fmla="val 50000"/>
                </a:avLst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4267200" y="5334000"/>
                <a:ext cx="62564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</a:t>
                </a:r>
                <a:r>
                  <a:rPr lang="en-US" baseline="-25000" dirty="0"/>
                  <a:t>0</a:t>
                </a:r>
              </a:p>
            </p:txBody>
          </p:sp>
          <p:cxnSp>
            <p:nvCxnSpPr>
              <p:cNvPr id="50" name="Straight Connector 49"/>
              <p:cNvCxnSpPr/>
              <p:nvPr/>
            </p:nvCxnSpPr>
            <p:spPr>
              <a:xfrm>
                <a:off x="4953000" y="3352800"/>
                <a:ext cx="0" cy="175260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3962400" y="3352800"/>
                <a:ext cx="0" cy="182880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V="1">
                <a:off x="3272368" y="1981200"/>
                <a:ext cx="1452033" cy="25781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V="1">
                <a:off x="2971800" y="4343400"/>
                <a:ext cx="2971800" cy="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V="1">
                <a:off x="2971800" y="3962400"/>
                <a:ext cx="2971800" cy="2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2486527" y="3657600"/>
                <a:ext cx="56147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</a:t>
                </a:r>
                <a:r>
                  <a:rPr lang="en-US" baseline="-25000" dirty="0"/>
                  <a:t>C</a:t>
                </a: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flipV="1">
                <a:off x="2971800" y="3352800"/>
                <a:ext cx="2971800" cy="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TextBox 40"/>
              <p:cNvSpPr txBox="1"/>
              <p:nvPr/>
            </p:nvSpPr>
            <p:spPr>
              <a:xfrm>
                <a:off x="2261936" y="3200400"/>
                <a:ext cx="78606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P</a:t>
                </a:r>
                <a:r>
                  <a:rPr lang="en-US" baseline="-25000" dirty="0" err="1"/>
                  <a:t>B</a:t>
                </a:r>
                <a:r>
                  <a:rPr lang="en-US" dirty="0" err="1"/>
                  <a:t>+t</a:t>
                </a:r>
                <a:endParaRPr lang="en-US" baseline="-25000" dirty="0"/>
              </a:p>
            </p:txBody>
          </p:sp>
          <p:cxnSp>
            <p:nvCxnSpPr>
              <p:cNvPr id="42" name="Straight Connector 41"/>
              <p:cNvCxnSpPr/>
              <p:nvPr/>
            </p:nvCxnSpPr>
            <p:spPr>
              <a:xfrm flipV="1">
                <a:off x="2971800" y="2971800"/>
                <a:ext cx="2971800" cy="2"/>
              </a:xfrm>
              <a:prstGeom prst="line">
                <a:avLst/>
              </a:prstGeom>
              <a:ln>
                <a:solidFill>
                  <a:srgbClr val="BFBFBF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TextBox 42"/>
              <p:cNvSpPr txBox="1"/>
              <p:nvPr/>
            </p:nvSpPr>
            <p:spPr>
              <a:xfrm>
                <a:off x="2245895" y="2819400"/>
                <a:ext cx="80210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P</a:t>
                </a:r>
                <a:r>
                  <a:rPr lang="en-US" baseline="-25000" dirty="0" err="1"/>
                  <a:t>C</a:t>
                </a:r>
                <a:r>
                  <a:rPr lang="en-US" dirty="0" err="1"/>
                  <a:t>+t</a:t>
                </a:r>
                <a:endParaRPr lang="en-US" baseline="-25000" dirty="0"/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>
                <a:off x="3429000" y="4343400"/>
                <a:ext cx="0" cy="838200"/>
              </a:xfrm>
              <a:prstGeom prst="line">
                <a:avLst/>
              </a:prstGeom>
              <a:ln>
                <a:solidFill>
                  <a:srgbClr val="008000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 flipH="1">
                <a:off x="3429000" y="4876800"/>
                <a:ext cx="533400" cy="0"/>
              </a:xfrm>
              <a:prstGeom prst="straightConnector1">
                <a:avLst/>
              </a:prstGeom>
              <a:ln w="25400">
                <a:solidFill>
                  <a:srgbClr val="008000"/>
                </a:solidFill>
                <a:tailEnd type="arrow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5486400" y="4343400"/>
                <a:ext cx="0" cy="838200"/>
              </a:xfrm>
              <a:prstGeom prst="line">
                <a:avLst/>
              </a:prstGeom>
              <a:ln>
                <a:solidFill>
                  <a:srgbClr val="008000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>
                <a:off x="4953000" y="4876800"/>
                <a:ext cx="533400" cy="0"/>
              </a:xfrm>
              <a:prstGeom prst="straightConnector1">
                <a:avLst/>
              </a:prstGeom>
              <a:ln w="25400">
                <a:solidFill>
                  <a:srgbClr val="008000"/>
                </a:solidFill>
                <a:tailEnd type="arrow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>
                <a:off x="2971800" y="3733800"/>
                <a:ext cx="6858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/>
                  <a:t>a</a:t>
                </a: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3429000" y="3733800"/>
                <a:ext cx="6858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/>
                  <a:t>b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4114800" y="3733800"/>
                <a:ext cx="6858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/>
                  <a:t>c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4724400" y="3733800"/>
                <a:ext cx="6858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/>
                  <a:t>d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5257800" y="5181600"/>
                <a:ext cx="54944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8000"/>
                    </a:solidFill>
                  </a:rPr>
                  <a:t>D</a:t>
                </a:r>
                <a:r>
                  <a:rPr lang="en-US" baseline="-25000" dirty="0">
                    <a:solidFill>
                      <a:srgbClr val="008000"/>
                    </a:solidFill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3200400" y="5181600"/>
                <a:ext cx="601579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8000"/>
                    </a:solidFill>
                  </a:rPr>
                  <a:t>D</a:t>
                </a:r>
                <a:r>
                  <a:rPr lang="en-US" baseline="-25000" dirty="0">
                    <a:solidFill>
                      <a:srgbClr val="008000"/>
                    </a:solidFill>
                  </a:rPr>
                  <a:t>1</a:t>
                </a:r>
              </a:p>
            </p:txBody>
          </p:sp>
          <p:sp>
            <p:nvSpPr>
              <p:cNvPr id="53" name="Left Brace 52"/>
              <p:cNvSpPr/>
              <p:nvPr/>
            </p:nvSpPr>
            <p:spPr>
              <a:xfrm rot="16200000">
                <a:off x="3581400" y="5410200"/>
                <a:ext cx="228600" cy="533400"/>
              </a:xfrm>
              <a:prstGeom prst="leftBrace">
                <a:avLst>
                  <a:gd name="adj1" fmla="val 44444"/>
                  <a:gd name="adj2" fmla="val 50000"/>
                </a:avLst>
              </a:prstGeom>
              <a:ln>
                <a:solidFill>
                  <a:srgbClr val="008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Left Brace 53"/>
              <p:cNvSpPr/>
              <p:nvPr/>
            </p:nvSpPr>
            <p:spPr>
              <a:xfrm rot="16200000">
                <a:off x="5105400" y="5410200"/>
                <a:ext cx="228600" cy="533400"/>
              </a:xfrm>
              <a:prstGeom prst="leftBrace">
                <a:avLst>
                  <a:gd name="adj1" fmla="val 44444"/>
                  <a:gd name="adj2" fmla="val 50000"/>
                </a:avLst>
              </a:prstGeom>
              <a:ln>
                <a:solidFill>
                  <a:srgbClr val="008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3208520" y="5803727"/>
              <a:ext cx="2544233" cy="553997"/>
            </a:xfrm>
            <a:prstGeom prst="rect">
              <a:avLst/>
            </a:prstGeom>
            <a:noFill/>
            <a:ln w="25400">
              <a:solidFill>
                <a:srgbClr val="008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dirty="0">
                  <a:solidFill>
                    <a:srgbClr val="008000"/>
                  </a:solidFill>
                </a:rPr>
                <a:t>Trade Creation</a:t>
              </a:r>
            </a:p>
          </p:txBody>
        </p:sp>
      </p:grp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1435100" y="647700"/>
            <a:ext cx="7239000" cy="1127125"/>
          </a:xfrm>
        </p:spPr>
        <p:txBody>
          <a:bodyPr/>
          <a:lstStyle/>
          <a:p>
            <a:r>
              <a:rPr lang="en-US" dirty="0"/>
              <a:t>FTA partner is low-cost country, B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2567201" y="4517125"/>
            <a:ext cx="40005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Left Brace 55"/>
          <p:cNvSpPr/>
          <p:nvPr/>
        </p:nvSpPr>
        <p:spPr>
          <a:xfrm rot="16200000">
            <a:off x="2722444" y="5599563"/>
            <a:ext cx="171450" cy="40005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415489" y="5887883"/>
            <a:ext cx="1908175" cy="41549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100" dirty="0" smtClean="0">
                <a:solidFill>
                  <a:srgbClr val="FF0000"/>
                </a:solidFill>
              </a:rPr>
              <a:t>Dislocation</a:t>
            </a:r>
            <a:endParaRPr lang="en-US" sz="2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35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8" grpId="0" animBg="1"/>
    </p:bldLst>
  </p:timing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64667</TotalTime>
  <Words>1958</Words>
  <Application>Microsoft Macintosh PowerPoint</Application>
  <PresentationFormat>On-screen Show (4:3)</PresentationFormat>
  <Paragraphs>894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Calibri</vt:lpstr>
      <vt:lpstr>ＭＳ Ｐゴシック</vt:lpstr>
      <vt:lpstr>Palatino Linotype</vt:lpstr>
      <vt:lpstr>Times New Roman</vt:lpstr>
      <vt:lpstr>Arial</vt:lpstr>
      <vt:lpstr>ford-school-ppt-template_11-12_light</vt:lpstr>
      <vt:lpstr>Sensitive Sectors in Free Trade Agreements </vt:lpstr>
      <vt:lpstr>Sensitive Sectors</vt:lpstr>
      <vt:lpstr>Sensitive Sectors</vt:lpstr>
      <vt:lpstr>Sensitive Sectors</vt:lpstr>
      <vt:lpstr>Outline</vt:lpstr>
      <vt:lpstr>Trade Creation and Diversion</vt:lpstr>
      <vt:lpstr>No FTA, tariff  t on both countries B and C</vt:lpstr>
      <vt:lpstr>FTA partner is low-cost country, B</vt:lpstr>
      <vt:lpstr>FTA partner is low-cost country, B</vt:lpstr>
      <vt:lpstr>FTA partner is high-cost country, C</vt:lpstr>
      <vt:lpstr>FTA partner is high-cost country, C</vt:lpstr>
      <vt:lpstr>FTA partner is high-cost country, C</vt:lpstr>
      <vt:lpstr>Implication for a given FTA</vt:lpstr>
      <vt:lpstr>Data from TRAINS</vt:lpstr>
      <vt:lpstr>Data from TRAINS</vt:lpstr>
      <vt:lpstr>Data from TRAINS</vt:lpstr>
      <vt:lpstr>Colombia-Mexico FTA Tariffs Simple average of simple average tariffs</vt:lpstr>
      <vt:lpstr>Colombia-Mexico FTA Tariffs Dutiable percent of tariff lines</vt:lpstr>
      <vt:lpstr>PowerPoint Presentation</vt:lpstr>
      <vt:lpstr>Colombia-Mexico FTA Tariffs Simple average of maximum % positive tariffs within 6-digit codes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 from the Data</vt:lpstr>
      <vt:lpstr>Conclusions from the Data</vt:lpstr>
      <vt:lpstr>Conclusions from the Data</vt:lpstr>
      <vt:lpstr>Conclusions from the Data</vt:lpstr>
      <vt:lpstr>Conclusions from the Data</vt:lpstr>
      <vt:lpstr>Implication of Rise in Average Maximum Positive Tariff</vt:lpstr>
      <vt:lpstr>Characteristics of Countries with Sensitive Sectors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</vt:lpstr>
      <vt:lpstr>Conclusions</vt:lpstr>
      <vt:lpstr>Conclusions</vt:lpstr>
    </vt:vector>
  </TitlesOfParts>
  <Company>University of Michigan</Company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Microsoft Office User</cp:lastModifiedBy>
  <cp:revision>210</cp:revision>
  <dcterms:created xsi:type="dcterms:W3CDTF">2011-07-06T15:52:55Z</dcterms:created>
  <dcterms:modified xsi:type="dcterms:W3CDTF">2017-07-26T07:37:27Z</dcterms:modified>
</cp:coreProperties>
</file>